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handoutMasterIdLst>
    <p:handoutMasterId r:id="rId24"/>
  </p:handoutMasterIdLst>
  <p:sldIdLst>
    <p:sldId id="265" r:id="rId2"/>
    <p:sldId id="264" r:id="rId3"/>
    <p:sldId id="258" r:id="rId4"/>
    <p:sldId id="298" r:id="rId5"/>
    <p:sldId id="297" r:id="rId6"/>
    <p:sldId id="283" r:id="rId7"/>
    <p:sldId id="272" r:id="rId8"/>
    <p:sldId id="300" r:id="rId9"/>
    <p:sldId id="302" r:id="rId10"/>
    <p:sldId id="284" r:id="rId11"/>
    <p:sldId id="310" r:id="rId12"/>
    <p:sldId id="304" r:id="rId13"/>
    <p:sldId id="305" r:id="rId14"/>
    <p:sldId id="316" r:id="rId15"/>
    <p:sldId id="290" r:id="rId16"/>
    <p:sldId id="309" r:id="rId17"/>
    <p:sldId id="311" r:id="rId18"/>
    <p:sldId id="312" r:id="rId19"/>
    <p:sldId id="313" r:id="rId20"/>
    <p:sldId id="314" r:id="rId21"/>
    <p:sldId id="315" r:id="rId22"/>
  </p:sldIdLst>
  <p:sldSz cx="7772400" cy="100584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cher Resources" id="{F0FE9AF2-E47B-4151-80DF-50A490001637}">
          <p14:sldIdLst>
            <p14:sldId id="265"/>
            <p14:sldId id="264"/>
          </p14:sldIdLst>
        </p14:section>
        <p14:section name="Dependent Inquiry" id="{EC45DA95-75D5-4CCE-9D22-7B1622B379AA}">
          <p14:sldIdLst>
            <p14:sldId id="258"/>
            <p14:sldId id="298"/>
            <p14:sldId id="297"/>
            <p14:sldId id="283"/>
            <p14:sldId id="272"/>
          </p14:sldIdLst>
        </p14:section>
        <p14:section name="Answer Key" id="{087D928E-397C-42BA-968E-F7C8AA4DA5DC}">
          <p14:sldIdLst>
            <p14:sldId id="300"/>
            <p14:sldId id="302"/>
            <p14:sldId id="284"/>
            <p14:sldId id="310"/>
          </p14:sldIdLst>
        </p14:section>
        <p14:section name="Modified Inquiry" id="{2223AFC5-18A0-4A46-892F-8BDC83EDD4C2}">
          <p14:sldIdLst>
            <p14:sldId id="304"/>
            <p14:sldId id="305"/>
            <p14:sldId id="316"/>
            <p14:sldId id="290"/>
            <p14:sldId id="309"/>
          </p14:sldIdLst>
        </p14:section>
        <p14:section name="Independent Inquiry" id="{987CE7FA-4D86-42AE-8728-4DA19DA1835B}">
          <p14:sldIdLst>
            <p14:sldId id="311"/>
            <p14:sldId id="312"/>
            <p14:sldId id="313"/>
            <p14:sldId id="314"/>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Kesler" initials="CK" lastIdx="1" clrIdx="0"/>
  <p:cmAuthor id="2" name="Chris Kesler" initials="CK [2]" lastIdx="1" clrIdx="1"/>
  <p:cmAuthor id="3" name="Chris Kesler" initials="CK [3]" lastIdx="1" clrIdx="2"/>
  <p:cmAuthor id="4" name="Chris Kesler" initials="CK [4]" lastIdx="1" clrIdx="3"/>
  <p:cmAuthor id="5" name="Chris Kesler" initials="CK [5]" lastIdx="1" clrIdx="4"/>
  <p:cmAuthor id="6" name="Vance, Debra" initials="VD"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BF84E-6705-B42A-203C-234C228E72AA}" v="156" dt="2020-01-13T19:42:25.489"/>
    <p1510:client id="{BF57A975-9CFA-4CCE-CD33-5911CBCDFE05}" v="368" dt="2020-01-08T00:18:08.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71" autoAdjust="0"/>
    <p:restoredTop sz="94696"/>
  </p:normalViewPr>
  <p:slideViewPr>
    <p:cSldViewPr snapToGrid="0" snapToObjects="1">
      <p:cViewPr varScale="1">
        <p:scale>
          <a:sx n="107" d="100"/>
          <a:sy n="107" d="100"/>
        </p:scale>
        <p:origin x="41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r>
              <a:rPr lang="en-US" dirty="0"/>
              <a:t>Title and Logo</a:t>
            </a:r>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1F818C9F-EF67-8B48-98B1-DB1AC9FC1AD4}" type="datetimeFigureOut">
              <a:rPr lang="en-US" smtClean="0"/>
              <a:t>1/13/2020</a:t>
            </a:fld>
            <a:endParaRPr lang="en-US" dirty="0"/>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4FAB7BFB-E804-1141-B6A2-3E7F7F2CAAE6}" type="slidenum">
              <a:rPr lang="en-US" smtClean="0"/>
              <a:t>‹#›</a:t>
            </a:fld>
            <a:endParaRPr lang="en-US" dirty="0"/>
          </a:p>
        </p:txBody>
      </p:sp>
    </p:spTree>
    <p:extLst>
      <p:ext uri="{BB962C8B-B14F-4D97-AF65-F5344CB8AC3E}">
        <p14:creationId xmlns:p14="http://schemas.microsoft.com/office/powerpoint/2010/main" val="49271984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r>
              <a:rPr lang="en-US" dirty="0"/>
              <a:t>Title and Logo</a:t>
            </a:r>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F681EC4E-6740-1B4A-B3EC-A00C1A88CAB0}" type="datetimeFigureOut">
              <a:rPr lang="en-US" smtClean="0"/>
              <a:t>1/13/2020</a:t>
            </a:fld>
            <a:endParaRPr lang="en-US" dirty="0"/>
          </a:p>
        </p:txBody>
      </p:sp>
      <p:sp>
        <p:nvSpPr>
          <p:cNvPr id="4" name="Slide Image Placeholder 3"/>
          <p:cNvSpPr>
            <a:spLocks noGrp="1" noRot="1" noChangeAspect="1"/>
          </p:cNvSpPr>
          <p:nvPr>
            <p:ph type="sldImg" idx="2"/>
          </p:nvPr>
        </p:nvSpPr>
        <p:spPr>
          <a:xfrm>
            <a:off x="2327275" y="1173163"/>
            <a:ext cx="2447925"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E6860DC-7DAC-1D4C-8CB7-D53321C3DB27}" type="slidenum">
              <a:rPr lang="en-US" smtClean="0"/>
              <a:t>‹#›</a:t>
            </a:fld>
            <a:endParaRPr lang="en-US" dirty="0"/>
          </a:p>
        </p:txBody>
      </p:sp>
    </p:spTree>
    <p:extLst>
      <p:ext uri="{BB962C8B-B14F-4D97-AF65-F5344CB8AC3E}">
        <p14:creationId xmlns:p14="http://schemas.microsoft.com/office/powerpoint/2010/main" val="23065191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01702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04092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4932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8378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2516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Title and Logo</a:t>
            </a:r>
          </a:p>
        </p:txBody>
      </p:sp>
    </p:spTree>
    <p:extLst>
      <p:ext uri="{BB962C8B-B14F-4D97-AF65-F5344CB8AC3E}">
        <p14:creationId xmlns:p14="http://schemas.microsoft.com/office/powerpoint/2010/main" val="3638997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Title and Logo</a:t>
            </a:r>
          </a:p>
        </p:txBody>
      </p:sp>
    </p:spTree>
    <p:extLst>
      <p:ext uri="{BB962C8B-B14F-4D97-AF65-F5344CB8AC3E}">
        <p14:creationId xmlns:p14="http://schemas.microsoft.com/office/powerpoint/2010/main" val="420444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592165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615000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3709344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57812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525716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443733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419269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09089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77961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411758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240319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42225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324575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1173163"/>
            <a:ext cx="2447925" cy="3168650"/>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Title and Logo</a:t>
            </a:r>
          </a:p>
        </p:txBody>
      </p:sp>
    </p:spTree>
    <p:extLst>
      <p:ext uri="{BB962C8B-B14F-4D97-AF65-F5344CB8AC3E}">
        <p14:creationId xmlns:p14="http://schemas.microsoft.com/office/powerpoint/2010/main" val="1848438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S Basic">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9ADB96C-4C1B-4B19-B1D8-E53D999A901B}"/>
              </a:ext>
            </a:extLst>
          </p:cNvPr>
          <p:cNvSpPr>
            <a:spLocks noGrp="1"/>
          </p:cNvSpPr>
          <p:nvPr>
            <p:ph type="body" sz="quarter" idx="12"/>
          </p:nvPr>
        </p:nvSpPr>
        <p:spPr>
          <a:xfrm>
            <a:off x="135020" y="210463"/>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S Dependen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D6FEDE-B603-4A04-8C51-7F70DB2E3C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0944" y="52783"/>
            <a:ext cx="610970" cy="610970"/>
          </a:xfrm>
          <a:prstGeom prst="rect">
            <a:avLst/>
          </a:prstGeom>
        </p:spPr>
      </p:pic>
      <p:sp>
        <p:nvSpPr>
          <p:cNvPr id="11" name="Text Placeholder 9">
            <a:extLst>
              <a:ext uri="{FF2B5EF4-FFF2-40B4-BE49-F238E27FC236}">
                <a16:creationId xmlns:a16="http://schemas.microsoft.com/office/drawing/2014/main" id="{AC447AE0-702D-4962-9A7E-8DC49F3A56B3}"/>
              </a:ext>
            </a:extLst>
          </p:cNvPr>
          <p:cNvSpPr>
            <a:spLocks noGrp="1"/>
          </p:cNvSpPr>
          <p:nvPr>
            <p:ph type="body" sz="quarter" idx="12"/>
          </p:nvPr>
        </p:nvSpPr>
        <p:spPr>
          <a:xfrm>
            <a:off x="135020" y="210463"/>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199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S Dependent w Name-Date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D6FEDE-B603-4A04-8C51-7F70DB2E3C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0944" y="52783"/>
            <a:ext cx="610970" cy="610970"/>
          </a:xfrm>
          <a:prstGeom prst="rect">
            <a:avLst/>
          </a:prstGeom>
        </p:spPr>
      </p:pic>
      <p:sp>
        <p:nvSpPr>
          <p:cNvPr id="11" name="Text Placeholder 9">
            <a:extLst>
              <a:ext uri="{FF2B5EF4-FFF2-40B4-BE49-F238E27FC236}">
                <a16:creationId xmlns:a16="http://schemas.microsoft.com/office/drawing/2014/main" id="{AC447AE0-702D-4962-9A7E-8DC49F3A56B3}"/>
              </a:ext>
            </a:extLst>
          </p:cNvPr>
          <p:cNvSpPr>
            <a:spLocks noGrp="1"/>
          </p:cNvSpPr>
          <p:nvPr>
            <p:ph type="body" sz="quarter" idx="12"/>
          </p:nvPr>
        </p:nvSpPr>
        <p:spPr>
          <a:xfrm>
            <a:off x="135020" y="555244"/>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1F27707-B109-4EE3-A964-9A5F36401AAE}"/>
              </a:ext>
            </a:extLst>
          </p:cNvPr>
          <p:cNvSpPr txBox="1"/>
          <p:nvPr userDrawn="1"/>
        </p:nvSpPr>
        <p:spPr>
          <a:xfrm>
            <a:off x="135020" y="7813"/>
            <a:ext cx="5321400" cy="523220"/>
          </a:xfrm>
          <a:prstGeom prst="rect">
            <a:avLst/>
          </a:prstGeom>
          <a:noFill/>
        </p:spPr>
        <p:txBody>
          <a:bodyPr wrap="square" rtlCol="0">
            <a:spAutoFit/>
          </a:bodyPr>
          <a:lstStyle/>
          <a:p>
            <a:r>
              <a:rPr lang="en-US" sz="1400" b="0" dirty="0">
                <a:latin typeface="Verdana" panose="020B0604030504040204" pitchFamily="34" charset="0"/>
                <a:ea typeface="Verdana" panose="020B0604030504040204" pitchFamily="34" charset="0"/>
                <a:cs typeface="Verdana" panose="020B0604030504040204" pitchFamily="34" charset="0"/>
              </a:rPr>
              <a:t>Name(s):_____________________________________</a:t>
            </a:r>
          </a:p>
          <a:p>
            <a:r>
              <a:rPr lang="en-US" sz="1400" b="0" dirty="0">
                <a:latin typeface="Verdana" panose="020B0604030504040204" pitchFamily="34" charset="0"/>
                <a:ea typeface="Verdana" panose="020B0604030504040204" pitchFamily="34" charset="0"/>
                <a:cs typeface="Verdana" panose="020B0604030504040204" pitchFamily="34" charset="0"/>
              </a:rPr>
              <a:t>Date:_______</a:t>
            </a:r>
          </a:p>
        </p:txBody>
      </p:sp>
    </p:spTree>
    <p:extLst>
      <p:ext uri="{BB962C8B-B14F-4D97-AF65-F5344CB8AC3E}">
        <p14:creationId xmlns:p14="http://schemas.microsoft.com/office/powerpoint/2010/main" val="90524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S Modifie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8B8524-AFE4-4B59-BA8E-A03391D19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92898" y="-3309"/>
            <a:ext cx="667062" cy="667062"/>
          </a:xfrm>
          <a:prstGeom prst="rect">
            <a:avLst/>
          </a:prstGeom>
        </p:spPr>
      </p:pic>
      <p:sp>
        <p:nvSpPr>
          <p:cNvPr id="9" name="Text Placeholder 9">
            <a:extLst>
              <a:ext uri="{FF2B5EF4-FFF2-40B4-BE49-F238E27FC236}">
                <a16:creationId xmlns:a16="http://schemas.microsoft.com/office/drawing/2014/main" id="{78640055-E2E4-42D1-99EE-33713585CE03}"/>
              </a:ext>
            </a:extLst>
          </p:cNvPr>
          <p:cNvSpPr>
            <a:spLocks noGrp="1"/>
          </p:cNvSpPr>
          <p:nvPr>
            <p:ph type="body" sz="quarter" idx="12"/>
          </p:nvPr>
        </p:nvSpPr>
        <p:spPr>
          <a:xfrm>
            <a:off x="135020" y="210463"/>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552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S Modified w Name-Da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8B8524-AFE4-4B59-BA8E-A03391D19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92898" y="-3309"/>
            <a:ext cx="667062" cy="667062"/>
          </a:xfrm>
          <a:prstGeom prst="rect">
            <a:avLst/>
          </a:prstGeom>
        </p:spPr>
      </p:pic>
      <p:sp>
        <p:nvSpPr>
          <p:cNvPr id="4" name="Text Placeholder 9">
            <a:extLst>
              <a:ext uri="{FF2B5EF4-FFF2-40B4-BE49-F238E27FC236}">
                <a16:creationId xmlns:a16="http://schemas.microsoft.com/office/drawing/2014/main" id="{FBF2AEB9-2094-4502-BE2A-4A0BF8C65FFF}"/>
              </a:ext>
            </a:extLst>
          </p:cNvPr>
          <p:cNvSpPr>
            <a:spLocks noGrp="1"/>
          </p:cNvSpPr>
          <p:nvPr>
            <p:ph type="body" sz="quarter" idx="12"/>
          </p:nvPr>
        </p:nvSpPr>
        <p:spPr>
          <a:xfrm>
            <a:off x="135020" y="555244"/>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EEC65D4D-9CCE-49B9-A5CF-1CFB40490D30}"/>
              </a:ext>
            </a:extLst>
          </p:cNvPr>
          <p:cNvSpPr txBox="1"/>
          <p:nvPr userDrawn="1"/>
        </p:nvSpPr>
        <p:spPr>
          <a:xfrm>
            <a:off x="135020" y="7813"/>
            <a:ext cx="5321400" cy="523220"/>
          </a:xfrm>
          <a:prstGeom prst="rect">
            <a:avLst/>
          </a:prstGeom>
          <a:noFill/>
        </p:spPr>
        <p:txBody>
          <a:bodyPr wrap="square" rtlCol="0">
            <a:spAutoFit/>
          </a:bodyPr>
          <a:lstStyle/>
          <a:p>
            <a:r>
              <a:rPr lang="en-US" sz="1400" b="0" dirty="0">
                <a:latin typeface="Verdana" panose="020B0604030504040204" pitchFamily="34" charset="0"/>
                <a:ea typeface="Verdana" panose="020B0604030504040204" pitchFamily="34" charset="0"/>
                <a:cs typeface="Verdana" panose="020B0604030504040204" pitchFamily="34" charset="0"/>
              </a:rPr>
              <a:t>Name(s):_____________________________________</a:t>
            </a:r>
          </a:p>
          <a:p>
            <a:r>
              <a:rPr lang="en-US" sz="1400" b="0" dirty="0">
                <a:latin typeface="Verdana" panose="020B0604030504040204" pitchFamily="34" charset="0"/>
                <a:ea typeface="Verdana" panose="020B0604030504040204" pitchFamily="34" charset="0"/>
                <a:cs typeface="Verdana" panose="020B0604030504040204" pitchFamily="34" charset="0"/>
              </a:rPr>
              <a:t>Date:_______</a:t>
            </a:r>
          </a:p>
        </p:txBody>
      </p:sp>
    </p:spTree>
    <p:extLst>
      <p:ext uri="{BB962C8B-B14F-4D97-AF65-F5344CB8AC3E}">
        <p14:creationId xmlns:p14="http://schemas.microsoft.com/office/powerpoint/2010/main" val="3778290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S Independ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467E4F-CCB4-4375-A336-98C854D49C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8995" y="48886"/>
            <a:ext cx="614867" cy="614867"/>
          </a:xfrm>
          <a:prstGeom prst="rect">
            <a:avLst/>
          </a:prstGeom>
        </p:spPr>
      </p:pic>
      <p:sp>
        <p:nvSpPr>
          <p:cNvPr id="8" name="Text Placeholder 9">
            <a:extLst>
              <a:ext uri="{FF2B5EF4-FFF2-40B4-BE49-F238E27FC236}">
                <a16:creationId xmlns:a16="http://schemas.microsoft.com/office/drawing/2014/main" id="{1BAFFAAD-E5F8-420E-A40D-7DC1864D3867}"/>
              </a:ext>
            </a:extLst>
          </p:cNvPr>
          <p:cNvSpPr>
            <a:spLocks noGrp="1"/>
          </p:cNvSpPr>
          <p:nvPr>
            <p:ph type="body" sz="quarter" idx="12"/>
          </p:nvPr>
        </p:nvSpPr>
        <p:spPr>
          <a:xfrm>
            <a:off x="135020" y="210463"/>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0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S Independent w Name-D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467E4F-CCB4-4375-A336-98C854D49C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8995" y="48886"/>
            <a:ext cx="614867" cy="614867"/>
          </a:xfrm>
          <a:prstGeom prst="rect">
            <a:avLst/>
          </a:prstGeom>
        </p:spPr>
      </p:pic>
      <p:sp>
        <p:nvSpPr>
          <p:cNvPr id="4" name="Text Placeholder 9">
            <a:extLst>
              <a:ext uri="{FF2B5EF4-FFF2-40B4-BE49-F238E27FC236}">
                <a16:creationId xmlns:a16="http://schemas.microsoft.com/office/drawing/2014/main" id="{EFE3D8BC-3D0E-4D5A-827B-36722EBC99DB}"/>
              </a:ext>
            </a:extLst>
          </p:cNvPr>
          <p:cNvSpPr>
            <a:spLocks noGrp="1"/>
          </p:cNvSpPr>
          <p:nvPr>
            <p:ph type="body" sz="quarter" idx="12"/>
          </p:nvPr>
        </p:nvSpPr>
        <p:spPr>
          <a:xfrm>
            <a:off x="135020" y="555244"/>
            <a:ext cx="5321400" cy="763898"/>
          </a:xfrm>
          <a:prstGeom prst="rect">
            <a:avLst/>
          </a:prstGeom>
        </p:spPr>
        <p:txBody>
          <a:bodyPr/>
          <a:lstStyle>
            <a:lvl1pPr marL="0" indent="0">
              <a:buFontTx/>
              <a:buNone/>
              <a:defRPr sz="1800" b="1">
                <a:latin typeface="Verdana" panose="020B0604030504040204" pitchFamily="34" charset="0"/>
                <a:ea typeface="Verdana" panose="020B0604030504040204" pitchFamily="34" charset="0"/>
                <a:cs typeface="Verdana" panose="020B0604030504040204" pitchFamily="34" charset="0"/>
              </a:defRPr>
            </a:lvl1pPr>
            <a:lvl2pPr marL="388620" indent="0">
              <a:buFontTx/>
              <a:buNone/>
              <a:defRPr sz="1600">
                <a:latin typeface="Verdana" panose="020B0604030504040204" pitchFamily="34" charset="0"/>
                <a:ea typeface="Verdana" panose="020B0604030504040204" pitchFamily="34" charset="0"/>
                <a:cs typeface="Verdana" panose="020B0604030504040204" pitchFamily="34" charset="0"/>
              </a:defRPr>
            </a:lvl2pPr>
            <a:lvl3pPr marL="777240" indent="0">
              <a:buFontTx/>
              <a:buNone/>
              <a:defRPr sz="1400">
                <a:latin typeface="Verdana" panose="020B0604030504040204" pitchFamily="34" charset="0"/>
                <a:ea typeface="Verdana" panose="020B0604030504040204" pitchFamily="34" charset="0"/>
                <a:cs typeface="Verdana" panose="020B0604030504040204" pitchFamily="34" charset="0"/>
              </a:defRPr>
            </a:lvl3pPr>
            <a:lvl4pPr marL="1165860" indent="0">
              <a:buFontTx/>
              <a:buNone/>
              <a:defRPr sz="1200">
                <a:latin typeface="Verdana" panose="020B0604030504040204" pitchFamily="34" charset="0"/>
                <a:ea typeface="Verdana" panose="020B0604030504040204" pitchFamily="34" charset="0"/>
                <a:cs typeface="Verdana" panose="020B0604030504040204" pitchFamily="34" charset="0"/>
              </a:defRPr>
            </a:lvl4pPr>
            <a:lvl5pPr marL="1554480" indent="0">
              <a:buFontTx/>
              <a:buNone/>
              <a:defRPr sz="100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D3918BAD-C302-40B6-80A7-BEA6D40C5D61}"/>
              </a:ext>
            </a:extLst>
          </p:cNvPr>
          <p:cNvSpPr txBox="1"/>
          <p:nvPr userDrawn="1"/>
        </p:nvSpPr>
        <p:spPr>
          <a:xfrm>
            <a:off x="135020" y="7813"/>
            <a:ext cx="5321400" cy="523220"/>
          </a:xfrm>
          <a:prstGeom prst="rect">
            <a:avLst/>
          </a:prstGeom>
          <a:noFill/>
        </p:spPr>
        <p:txBody>
          <a:bodyPr wrap="square" rtlCol="0">
            <a:spAutoFit/>
          </a:bodyPr>
          <a:lstStyle/>
          <a:p>
            <a:r>
              <a:rPr lang="en-US" sz="1400" b="0" dirty="0">
                <a:latin typeface="Verdana" panose="020B0604030504040204" pitchFamily="34" charset="0"/>
                <a:ea typeface="Verdana" panose="020B0604030504040204" pitchFamily="34" charset="0"/>
                <a:cs typeface="Verdana" panose="020B0604030504040204" pitchFamily="34" charset="0"/>
              </a:rPr>
              <a:t>Name(s):_____________________________________</a:t>
            </a:r>
          </a:p>
          <a:p>
            <a:r>
              <a:rPr lang="en-US" sz="1400" b="0" dirty="0">
                <a:latin typeface="Verdana" panose="020B0604030504040204" pitchFamily="34" charset="0"/>
                <a:ea typeface="Verdana" panose="020B0604030504040204" pitchFamily="34" charset="0"/>
                <a:cs typeface="Verdana" panose="020B0604030504040204" pitchFamily="34" charset="0"/>
              </a:rPr>
              <a:t>Date:_______</a:t>
            </a:r>
          </a:p>
        </p:txBody>
      </p:sp>
    </p:spTree>
    <p:extLst>
      <p:ext uri="{BB962C8B-B14F-4D97-AF65-F5344CB8AC3E}">
        <p14:creationId xmlns:p14="http://schemas.microsoft.com/office/powerpoint/2010/main" val="3596407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S Half-Split P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D098C4-4B68-4801-AFD4-EDB2BF2A604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6212634" y="5029200"/>
            <a:ext cx="1024779" cy="614867"/>
          </a:xfrm>
          <a:prstGeom prst="rect">
            <a:avLst/>
          </a:prstGeom>
        </p:spPr>
      </p:pic>
      <p:pic>
        <p:nvPicPr>
          <p:cNvPr id="12" name="Picture 11">
            <a:extLst>
              <a:ext uri="{FF2B5EF4-FFF2-40B4-BE49-F238E27FC236}">
                <a16:creationId xmlns:a16="http://schemas.microsoft.com/office/drawing/2014/main" id="{C6800EE2-730F-4852-A929-2F6698E1BF67}"/>
              </a:ext>
            </a:extLst>
          </p:cNvPr>
          <p:cNvPicPr>
            <a:picLocks noChangeAspect="1"/>
          </p:cNvPicPr>
          <p:nvPr userDrawn="1"/>
        </p:nvPicPr>
        <p:blipFill>
          <a:blip r:embed="rId3"/>
          <a:stretch>
            <a:fillRect/>
          </a:stretch>
        </p:blipFill>
        <p:spPr>
          <a:xfrm>
            <a:off x="2572398" y="4492706"/>
            <a:ext cx="2627604" cy="536494"/>
          </a:xfrm>
          <a:prstGeom prst="rect">
            <a:avLst/>
          </a:prstGeom>
        </p:spPr>
      </p:pic>
      <p:cxnSp>
        <p:nvCxnSpPr>
          <p:cNvPr id="13" name="Straight Connector 12">
            <a:extLst>
              <a:ext uri="{FF2B5EF4-FFF2-40B4-BE49-F238E27FC236}">
                <a16:creationId xmlns:a16="http://schemas.microsoft.com/office/drawing/2014/main" id="{51143CA3-3B6F-4DBC-B424-A4600108A837}"/>
              </a:ext>
            </a:extLst>
          </p:cNvPr>
          <p:cNvCxnSpPr>
            <a:cxnSpLocks/>
          </p:cNvCxnSpPr>
          <p:nvPr userDrawn="1"/>
        </p:nvCxnSpPr>
        <p:spPr>
          <a:xfrm>
            <a:off x="0" y="4955823"/>
            <a:ext cx="77724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27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2E774B-5AC7-46D0-93E0-C32368B64273}"/>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396438" y="48886"/>
            <a:ext cx="1024779" cy="614867"/>
          </a:xfrm>
          <a:prstGeom prst="rect">
            <a:avLst/>
          </a:prstGeom>
        </p:spPr>
      </p:pic>
      <p:pic>
        <p:nvPicPr>
          <p:cNvPr id="10" name="Picture 9">
            <a:extLst>
              <a:ext uri="{FF2B5EF4-FFF2-40B4-BE49-F238E27FC236}">
                <a16:creationId xmlns:a16="http://schemas.microsoft.com/office/drawing/2014/main" id="{798BADE8-13BC-4267-A10D-01C6C15B153C}"/>
              </a:ext>
            </a:extLst>
          </p:cNvPr>
          <p:cNvPicPr>
            <a:picLocks noChangeAspect="1"/>
          </p:cNvPicPr>
          <p:nvPr userDrawn="1"/>
        </p:nvPicPr>
        <p:blipFill>
          <a:blip r:embed="rId11"/>
          <a:stretch>
            <a:fillRect/>
          </a:stretch>
        </p:blipFill>
        <p:spPr>
          <a:xfrm>
            <a:off x="2572398" y="9332949"/>
            <a:ext cx="2627604" cy="536494"/>
          </a:xfrm>
          <a:prstGeom prst="rect">
            <a:avLst/>
          </a:prstGeom>
        </p:spPr>
      </p:pic>
    </p:spTree>
    <p:extLst>
      <p:ext uri="{BB962C8B-B14F-4D97-AF65-F5344CB8AC3E}">
        <p14:creationId xmlns:p14="http://schemas.microsoft.com/office/powerpoint/2010/main" val="2132797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7" r:id="rId3"/>
    <p:sldLayoutId id="2147483675" r:id="rId4"/>
    <p:sldLayoutId id="2147483678" r:id="rId5"/>
    <p:sldLayoutId id="2147483676" r:id="rId6"/>
    <p:sldLayoutId id="2147483679" r:id="rId7"/>
    <p:sldLayoutId id="2147483680" r:id="rId8"/>
  </p:sldLayoutIdLst>
  <p:hf sldNum="0" hdr="0"/>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5KKsLuRPsvU&amp;t=346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teacherspayteachers.com/Product/Mitosis-and-Meiosis-Student-Led-Station-Lab-3288240" TargetMode="External"/><Relationship Id="rId5" Type="http://schemas.openxmlformats.org/officeDocument/2006/relationships/hyperlink" Target="https://www.teacherspayteachers.com/Product/Mitosis-and-Meiosis-Complete-5E-Lesson-Plan-3288348"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156259" y="209367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9" name="Subtitle 2"/>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9" name="TextBox 18"/>
          <p:cNvSpPr txBox="1"/>
          <p:nvPr/>
        </p:nvSpPr>
        <p:spPr>
          <a:xfrm>
            <a:off x="331849" y="779737"/>
            <a:ext cx="7080170" cy="4955203"/>
          </a:xfrm>
          <a:prstGeom prst="rect">
            <a:avLst/>
          </a:prstGeom>
          <a:noFill/>
        </p:spPr>
        <p:txBody>
          <a:bodyPr wrap="square" rtlCol="0">
            <a:spAutoFit/>
          </a:bodyPr>
          <a:lstStyle/>
          <a:p>
            <a:r>
              <a:rPr lang="en-US" sz="1400" b="1" dirty="0">
                <a:latin typeface="Verdana" charset="0"/>
                <a:ea typeface="Verdana" charset="0"/>
                <a:cs typeface="Verdana" charset="0"/>
              </a:rPr>
              <a:t>Differentiated Learning:</a:t>
            </a:r>
          </a:p>
          <a:p>
            <a:endParaRPr lang="en-US" sz="1400" b="1" dirty="0">
              <a:latin typeface="Verdana" charset="0"/>
              <a:ea typeface="Verdana" charset="0"/>
              <a:cs typeface="Verdana" charset="0"/>
            </a:endParaRPr>
          </a:p>
          <a:p>
            <a:r>
              <a:rPr lang="en-US" sz="1400" dirty="0">
                <a:latin typeface="Verdana" charset="0"/>
                <a:ea typeface="Verdana" charset="0"/>
                <a:cs typeface="Verdana" charset="0"/>
              </a:rPr>
              <a:t>Listed below are the three different modification levels used for this lab.  Each lab is differentiated using the icons below.  They are also included in labeled sections on the preview to the left.  </a:t>
            </a:r>
          </a:p>
          <a:p>
            <a:endParaRPr lang="en-US" sz="1400" b="1" dirty="0">
              <a:latin typeface="Verdana" charset="0"/>
              <a:ea typeface="Verdana" charset="0"/>
              <a:cs typeface="Verdana" charset="0"/>
            </a:endParaRPr>
          </a:p>
          <a:p>
            <a:pPr marL="914400"/>
            <a:r>
              <a:rPr lang="en-US" sz="1400" i="1" u="sng" dirty="0">
                <a:latin typeface="Verdana" charset="0"/>
                <a:ea typeface="Verdana" charset="0"/>
                <a:cs typeface="Verdana" charset="0"/>
              </a:rPr>
              <a:t>Independent Inquiry</a:t>
            </a:r>
            <a:r>
              <a:rPr lang="en-US" sz="1400" i="1" dirty="0">
                <a:latin typeface="Verdana" charset="0"/>
                <a:ea typeface="Verdana" charset="0"/>
                <a:cs typeface="Verdana" charset="0"/>
              </a:rPr>
              <a:t>: </a:t>
            </a:r>
            <a:r>
              <a:rPr lang="en-US" sz="1400" dirty="0">
                <a:latin typeface="Verdana" charset="0"/>
                <a:ea typeface="Verdana" charset="0"/>
                <a:cs typeface="Verdana" charset="0"/>
              </a:rPr>
              <a:t>This level is the most student-centered experience.  Suggestions are made for the students to get started, but most of the decisions will be student-centered.  The students will be responsible for most aspects of the lab and will have the least guidance.  Suggested for advanced learners.</a:t>
            </a:r>
          </a:p>
          <a:p>
            <a:pPr marL="914400"/>
            <a:endParaRPr lang="en-US" i="1" dirty="0"/>
          </a:p>
          <a:p>
            <a:pPr marL="914400"/>
            <a:r>
              <a:rPr lang="en-US" sz="1400" i="1" u="sng" dirty="0">
                <a:latin typeface="Verdana" charset="0"/>
                <a:ea typeface="Verdana" charset="0"/>
                <a:cs typeface="Verdana" charset="0"/>
              </a:rPr>
              <a:t>Dependent Inquiry</a:t>
            </a:r>
            <a:r>
              <a:rPr lang="en-US" sz="1400" i="1" dirty="0">
                <a:latin typeface="Verdana" charset="0"/>
                <a:ea typeface="Verdana" charset="0"/>
                <a:cs typeface="Verdana" charset="0"/>
              </a:rPr>
              <a:t>: </a:t>
            </a:r>
            <a:r>
              <a:rPr lang="en-US" sz="1400" dirty="0">
                <a:latin typeface="Verdana" charset="0"/>
                <a:ea typeface="Verdana" charset="0"/>
                <a:cs typeface="Verdana" charset="0"/>
              </a:rPr>
              <a:t>This level is written with a combination of procedural instructions and inquiry questions.  They are moderately student-centered with guided inquiry questions throughout the lab.  Suggested for on-level learners.</a:t>
            </a:r>
          </a:p>
          <a:p>
            <a:pPr marL="914400"/>
            <a:endParaRPr lang="en-US" i="1" dirty="0"/>
          </a:p>
          <a:p>
            <a:pPr marL="914400"/>
            <a:r>
              <a:rPr lang="en-US" sz="1400" i="1" u="sng" dirty="0">
                <a:latin typeface="Verdana" charset="0"/>
                <a:ea typeface="Verdana" charset="0"/>
                <a:cs typeface="Verdana" charset="0"/>
              </a:rPr>
              <a:t>Modified Inquiry</a:t>
            </a:r>
            <a:r>
              <a:rPr lang="en-US" sz="1400" i="1" dirty="0">
                <a:latin typeface="Verdana" charset="0"/>
                <a:ea typeface="Verdana" charset="0"/>
                <a:cs typeface="Verdana" charset="0"/>
              </a:rPr>
              <a:t>: </a:t>
            </a:r>
            <a:r>
              <a:rPr lang="en-US" sz="1400" dirty="0">
                <a:latin typeface="Verdana" charset="0"/>
                <a:ea typeface="Verdana" charset="0"/>
                <a:cs typeface="Verdana" charset="0"/>
              </a:rPr>
              <a:t>This level provides the most structured lab experience.  The lessons may eliminate parts of the lab and change the questioning to include sentence stems or multiple choice questions.  Suggested for learners with modifications.</a:t>
            </a:r>
          </a:p>
          <a:p>
            <a:endParaRPr lang="en-US" sz="1400" dirty="0">
              <a:latin typeface="Verdana" charset="0"/>
              <a:ea typeface="Verdana" charset="0"/>
              <a:cs typeface="Verdana" charset="0"/>
            </a:endParaRPr>
          </a:p>
        </p:txBody>
      </p:sp>
      <p:sp>
        <p:nvSpPr>
          <p:cNvPr id="20" name="TextBox 19"/>
          <p:cNvSpPr txBox="1"/>
          <p:nvPr/>
        </p:nvSpPr>
        <p:spPr>
          <a:xfrm>
            <a:off x="331849" y="5835414"/>
            <a:ext cx="7096365" cy="3323987"/>
          </a:xfrm>
          <a:prstGeom prst="rect">
            <a:avLst/>
          </a:prstGeom>
          <a:noFill/>
        </p:spPr>
        <p:txBody>
          <a:bodyPr wrap="square" rtlCol="0">
            <a:spAutoFit/>
          </a:bodyPr>
          <a:lstStyle/>
          <a:p>
            <a:r>
              <a:rPr lang="en-US" sz="1400" b="1" dirty="0">
                <a:latin typeface="Verdana" charset="0"/>
                <a:ea typeface="Verdana" charset="0"/>
                <a:cs typeface="Verdana" charset="0"/>
              </a:rPr>
              <a:t>CER:</a:t>
            </a:r>
          </a:p>
          <a:p>
            <a:endParaRPr lang="en-US" sz="1400" b="1" dirty="0">
              <a:latin typeface="Verdana" charset="0"/>
              <a:ea typeface="Verdana" charset="0"/>
              <a:cs typeface="Verdana" charset="0"/>
            </a:endParaRPr>
          </a:p>
          <a:p>
            <a:r>
              <a:rPr lang="en-US" sz="1400" dirty="0">
                <a:latin typeface="Verdana" charset="0"/>
                <a:ea typeface="Verdana" charset="0"/>
                <a:cs typeface="Verdana" charset="0"/>
              </a:rPr>
              <a:t>Students will be using the CER model at the conclusion of the lab.  The CER model includes 3 parts.</a:t>
            </a:r>
          </a:p>
          <a:p>
            <a:endParaRPr lang="en-US" sz="1400" dirty="0">
              <a:latin typeface="Verdana" charset="0"/>
              <a:ea typeface="Verdana" charset="0"/>
              <a:cs typeface="Verdana" charset="0"/>
            </a:endParaRPr>
          </a:p>
          <a:p>
            <a:pPr marL="342900" indent="-342900">
              <a:buFont typeface="+mj-lt"/>
              <a:buAutoNum type="arabicPeriod"/>
            </a:pPr>
            <a:r>
              <a:rPr lang="en-US" sz="1400" u="sng" dirty="0">
                <a:latin typeface="Verdana" charset="0"/>
                <a:ea typeface="Verdana" charset="0"/>
                <a:cs typeface="Verdana" charset="0"/>
              </a:rPr>
              <a:t>C</a:t>
            </a:r>
            <a:r>
              <a:rPr lang="en-US" sz="1400" dirty="0">
                <a:latin typeface="Verdana" charset="0"/>
                <a:ea typeface="Verdana" charset="0"/>
                <a:cs typeface="Verdana" charset="0"/>
              </a:rPr>
              <a:t>laim </a:t>
            </a:r>
            <a:r>
              <a:rPr lang="mr-IN" sz="1400" dirty="0">
                <a:latin typeface="Verdana" charset="0"/>
                <a:ea typeface="Verdana" charset="0"/>
                <a:cs typeface="Verdana" charset="0"/>
              </a:rPr>
              <a:t>–</a:t>
            </a:r>
            <a:r>
              <a:rPr lang="en-US" sz="1400" dirty="0">
                <a:latin typeface="Verdana" charset="0"/>
                <a:ea typeface="Verdana" charset="0"/>
                <a:cs typeface="Verdana" charset="0"/>
              </a:rPr>
              <a:t> A statement that answers the original question. Usually one sentence in length.  Must be specific and answer the question.</a:t>
            </a:r>
          </a:p>
          <a:p>
            <a:pPr marL="342900" indent="-342900">
              <a:buFont typeface="+mj-lt"/>
              <a:buAutoNum type="arabicPeriod"/>
            </a:pPr>
            <a:r>
              <a:rPr lang="en-US" sz="1400" u="sng" dirty="0">
                <a:latin typeface="Verdana" charset="0"/>
                <a:ea typeface="Verdana" charset="0"/>
                <a:cs typeface="Verdana" charset="0"/>
              </a:rPr>
              <a:t>E</a:t>
            </a:r>
            <a:r>
              <a:rPr lang="en-US" sz="1400" dirty="0">
                <a:latin typeface="Verdana" charset="0"/>
                <a:ea typeface="Verdana" charset="0"/>
                <a:cs typeface="Verdana" charset="0"/>
              </a:rPr>
              <a:t>vidence </a:t>
            </a:r>
            <a:r>
              <a:rPr lang="mr-IN" sz="1400" dirty="0">
                <a:latin typeface="Verdana" charset="0"/>
                <a:ea typeface="Verdana" charset="0"/>
                <a:cs typeface="Verdana" charset="0"/>
              </a:rPr>
              <a:t>–</a:t>
            </a:r>
            <a:r>
              <a:rPr lang="en-US" sz="1400" dirty="0">
                <a:latin typeface="Verdana" charset="0"/>
                <a:ea typeface="Verdana" charset="0"/>
                <a:cs typeface="Verdana" charset="0"/>
              </a:rPr>
              <a:t> Scientific data that supports the claim. It may include numbers but can also state observations.</a:t>
            </a:r>
          </a:p>
          <a:p>
            <a:pPr marL="342900" indent="-342900">
              <a:buFont typeface="+mj-lt"/>
              <a:buAutoNum type="arabicPeriod"/>
            </a:pPr>
            <a:r>
              <a:rPr lang="en-US" sz="1400" u="sng" dirty="0">
                <a:latin typeface="Verdana" charset="0"/>
                <a:ea typeface="Verdana" charset="0"/>
                <a:cs typeface="Verdana" charset="0"/>
              </a:rPr>
              <a:t>R</a:t>
            </a:r>
            <a:r>
              <a:rPr lang="en-US" sz="1400" dirty="0">
                <a:latin typeface="Verdana" charset="0"/>
                <a:ea typeface="Verdana" charset="0"/>
                <a:cs typeface="Verdana" charset="0"/>
              </a:rPr>
              <a:t>easoning </a:t>
            </a:r>
            <a:r>
              <a:rPr lang="mr-IN" sz="1400" dirty="0">
                <a:latin typeface="Verdana" charset="0"/>
                <a:ea typeface="Verdana" charset="0"/>
                <a:cs typeface="Verdana" charset="0"/>
              </a:rPr>
              <a:t>–</a:t>
            </a:r>
            <a:r>
              <a:rPr lang="en-US" sz="1400" dirty="0">
                <a:latin typeface="Verdana" charset="0"/>
                <a:ea typeface="Verdana" charset="0"/>
                <a:cs typeface="Verdana" charset="0"/>
              </a:rPr>
              <a:t> Explanation that connects evidence to the claim.  Answers “why” the evidence supports the claim.  Includes science concepts by name (ex. thermal energy, chemical reaction).</a:t>
            </a:r>
          </a:p>
          <a:p>
            <a:pPr marL="342900" indent="-342900">
              <a:buFont typeface="+mj-lt"/>
              <a:buAutoNum type="arabicPeriod"/>
            </a:pPr>
            <a:endParaRPr lang="en-US" sz="1400" dirty="0">
              <a:latin typeface="Verdana" charset="0"/>
              <a:ea typeface="Verdana" charset="0"/>
              <a:cs typeface="Verdana" charset="0"/>
            </a:endParaRPr>
          </a:p>
          <a:p>
            <a:r>
              <a:rPr lang="en-US" sz="1400" dirty="0">
                <a:latin typeface="Verdana" charset="0"/>
                <a:ea typeface="Verdana" charset="0"/>
                <a:cs typeface="Verdana" charset="0"/>
                <a:hlinkClick r:id="rId3"/>
              </a:rPr>
              <a:t>YouTube Video on the </a:t>
            </a:r>
            <a:r>
              <a:rPr lang="en-US" sz="1400">
                <a:latin typeface="Verdana" charset="0"/>
                <a:ea typeface="Verdana" charset="0"/>
                <a:cs typeface="Verdana" charset="0"/>
                <a:hlinkClick r:id="rId3"/>
              </a:rPr>
              <a:t>CER Model</a:t>
            </a:r>
            <a:br>
              <a:rPr lang="en-US" sz="1400">
                <a:latin typeface="Verdana" charset="0"/>
                <a:ea typeface="Verdana" charset="0"/>
                <a:cs typeface="Verdana" charset="0"/>
              </a:rPr>
            </a:br>
            <a:r>
              <a:rPr lang="en-US" sz="1400">
                <a:latin typeface="Verdana" charset="0"/>
                <a:ea typeface="Verdana" charset="0"/>
                <a:cs typeface="Verdana" charset="0"/>
              </a:rPr>
              <a:t>(</a:t>
            </a:r>
            <a:r>
              <a:rPr lang="en-US" sz="1400" dirty="0">
                <a:latin typeface="Verdana" charset="0"/>
                <a:ea typeface="Verdana" charset="0"/>
                <a:cs typeface="Verdana" charset="0"/>
              </a:rPr>
              <a:t>CER - Claim Evidence Reasoning </a:t>
            </a:r>
            <a:r>
              <a:rPr lang="mr-IN" sz="1400" dirty="0">
                <a:latin typeface="Verdana" charset="0"/>
                <a:ea typeface="Verdana" charset="0"/>
                <a:cs typeface="Verdana" charset="0"/>
              </a:rPr>
              <a:t>–</a:t>
            </a:r>
            <a:r>
              <a:rPr lang="en-US" sz="1400" dirty="0">
                <a:latin typeface="Verdana" charset="0"/>
                <a:ea typeface="Verdana" charset="0"/>
                <a:cs typeface="Verdana" charset="0"/>
              </a:rPr>
              <a:t> Bozeman Science)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67" y="2246317"/>
            <a:ext cx="595001" cy="5950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35" y="4637385"/>
            <a:ext cx="580241" cy="58024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535" y="3448187"/>
            <a:ext cx="569233" cy="569233"/>
          </a:xfrm>
          <a:prstGeom prst="rect">
            <a:avLst/>
          </a:prstGeom>
        </p:spPr>
      </p:pic>
      <p:sp>
        <p:nvSpPr>
          <p:cNvPr id="10" name="Text Placeholder 9">
            <a:extLst>
              <a:ext uri="{FF2B5EF4-FFF2-40B4-BE49-F238E27FC236}">
                <a16:creationId xmlns:a16="http://schemas.microsoft.com/office/drawing/2014/main" id="{80A954AB-46CE-475A-8317-BEB3E7B79E5A}"/>
              </a:ext>
            </a:extLst>
          </p:cNvPr>
          <p:cNvSpPr>
            <a:spLocks noGrp="1"/>
          </p:cNvSpPr>
          <p:nvPr>
            <p:ph type="body" sz="quarter" idx="12"/>
          </p:nvPr>
        </p:nvSpPr>
        <p:spPr/>
        <p:txBody>
          <a:bodyPr/>
          <a:lstStyle/>
          <a:p>
            <a:r>
              <a:rPr lang="en-US" dirty="0"/>
              <a:t>Kesler Science Teacher Resource</a:t>
            </a:r>
          </a:p>
        </p:txBody>
      </p:sp>
    </p:spTree>
    <p:extLst>
      <p:ext uri="{BB962C8B-B14F-4D97-AF65-F5344CB8AC3E}">
        <p14:creationId xmlns:p14="http://schemas.microsoft.com/office/powerpoint/2010/main" val="462020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C8BAC-8FAE-4266-80F9-1BA9982BFB70}"/>
              </a:ext>
            </a:extLst>
          </p:cNvPr>
          <p:cNvSpPr>
            <a:spLocks noGrp="1"/>
          </p:cNvSpPr>
          <p:nvPr>
            <p:ph type="body" sz="quarter" idx="12"/>
          </p:nvPr>
        </p:nvSpPr>
        <p:spPr/>
        <p:txBody>
          <a:bodyPr/>
          <a:lstStyle/>
          <a:p>
            <a:r>
              <a:rPr lang="en-US" dirty="0"/>
              <a:t>Mitosis Teacher Answer Key</a:t>
            </a:r>
          </a:p>
        </p:txBody>
      </p:sp>
      <p:sp>
        <p:nvSpPr>
          <p:cNvPr id="4" name="Subtitle 2">
            <a:extLst>
              <a:ext uri="{FF2B5EF4-FFF2-40B4-BE49-F238E27FC236}">
                <a16:creationId xmlns:a16="http://schemas.microsoft.com/office/drawing/2014/main" id="{E0ABFEAB-4023-4F91-AF85-EFB09F0D025E}"/>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5" name="TextBox 4">
            <a:extLst>
              <a:ext uri="{FF2B5EF4-FFF2-40B4-BE49-F238E27FC236}">
                <a16:creationId xmlns:a16="http://schemas.microsoft.com/office/drawing/2014/main" id="{EB48CE9C-7B1A-4615-98BF-BDD9500483E8}"/>
              </a:ext>
            </a:extLst>
          </p:cNvPr>
          <p:cNvSpPr txBox="1"/>
          <p:nvPr/>
        </p:nvSpPr>
        <p:spPr>
          <a:xfrm>
            <a:off x="324852" y="716824"/>
            <a:ext cx="7096365" cy="4278094"/>
          </a:xfrm>
          <a:prstGeom prst="rect">
            <a:avLst/>
          </a:prstGeom>
          <a:noFill/>
        </p:spPr>
        <p:txBody>
          <a:bodyPr wrap="square" rtlCol="0">
            <a:spAutoFit/>
          </a:bodyPr>
          <a:lstStyle/>
          <a:p>
            <a:r>
              <a:rPr lang="en-US" sz="1600" b="1" dirty="0">
                <a:latin typeface="Verdana" charset="0"/>
                <a:ea typeface="Verdana" charset="0"/>
                <a:cs typeface="Verdana" charset="0"/>
              </a:rPr>
              <a:t>Conclusion:</a:t>
            </a:r>
            <a:r>
              <a:rPr lang="en-US" sz="1600" dirty="0">
                <a:latin typeface="Verdana" charset="0"/>
                <a:ea typeface="Verdana" charset="0"/>
                <a:cs typeface="Verdana" charset="0"/>
              </a:rPr>
              <a:t> </a:t>
            </a:r>
            <a:r>
              <a:rPr lang="en-US" sz="1400" dirty="0">
                <a:latin typeface="Verdana" charset="0"/>
                <a:ea typeface="Verdana" charset="0"/>
                <a:cs typeface="Verdana" charset="0"/>
              </a:rPr>
              <a:t>How do the phases of mitosis produce two identical cells?</a:t>
            </a:r>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a:p>
            <a:pPr marL="15875" indent="-15875"/>
            <a:r>
              <a:rPr lang="en-US" sz="1400" b="1" u="sng" dirty="0">
                <a:latin typeface="Verdana" charset="0"/>
                <a:ea typeface="Verdana" charset="0"/>
                <a:cs typeface="Verdana" charset="0"/>
              </a:rPr>
              <a:t>C</a:t>
            </a:r>
            <a:r>
              <a:rPr lang="en-US" sz="1400" b="1" dirty="0">
                <a:latin typeface="Verdana" charset="0"/>
                <a:ea typeface="Verdana" charset="0"/>
                <a:cs typeface="Verdana" charset="0"/>
              </a:rPr>
              <a:t>laim: </a:t>
            </a:r>
            <a:r>
              <a:rPr lang="en-US" sz="1400" dirty="0">
                <a:solidFill>
                  <a:srgbClr val="FF0000"/>
                </a:solidFill>
                <a:latin typeface="Verdana" charset="0"/>
                <a:ea typeface="Verdana" charset="0"/>
                <a:cs typeface="Verdana" charset="0"/>
              </a:rPr>
              <a:t>The phases of mitosis are prophase, metaphase, anaphase, and telophase. Through these phases, the cell’s genetic material is doubled and evenly divided into two identical daughter cells.</a:t>
            </a:r>
            <a:endParaRPr lang="en-US" sz="1400" dirty="0">
              <a:latin typeface="Verdana" charset="0"/>
              <a:ea typeface="Verdana" charset="0"/>
              <a:cs typeface="Verdana" charset="0"/>
            </a:endParaRP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E</a:t>
            </a:r>
            <a:r>
              <a:rPr lang="en-US" sz="1400" b="1" dirty="0">
                <a:latin typeface="Verdana" charset="0"/>
                <a:ea typeface="Verdana" charset="0"/>
                <a:cs typeface="Verdana" charset="0"/>
              </a:rPr>
              <a:t>vidence: </a:t>
            </a:r>
            <a:r>
              <a:rPr lang="en-US" sz="1400" dirty="0">
                <a:solidFill>
                  <a:srgbClr val="FF0000"/>
                </a:solidFill>
                <a:latin typeface="Verdana" charset="0"/>
                <a:ea typeface="Verdana" charset="0"/>
                <a:cs typeface="Verdana" charset="0"/>
              </a:rPr>
              <a:t>In the lab, we first modeled loose chromatin packing into chromatids and then chromosomes in prophase. Then we modeled the chromosomes lining up across the middle of the cell in metaphase. The third step was to model the chromosome pairs splitting up and moving to opposite ends of the cell in anaphase. The final step modeled the cytoplasm splitting and nuclear membranes forming around the DNA of each cell in telophase.</a:t>
            </a: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R</a:t>
            </a:r>
            <a:r>
              <a:rPr lang="en-US" sz="1400" b="1" dirty="0">
                <a:latin typeface="Verdana" charset="0"/>
                <a:ea typeface="Verdana" charset="0"/>
                <a:cs typeface="Verdana" charset="0"/>
              </a:rPr>
              <a:t>easoning</a:t>
            </a:r>
            <a:r>
              <a:rPr lang="en-US" dirty="0"/>
              <a:t>: </a:t>
            </a:r>
            <a:r>
              <a:rPr lang="en-US" sz="1400" dirty="0">
                <a:solidFill>
                  <a:srgbClr val="FF0000"/>
                </a:solidFill>
                <a:latin typeface="Verdana" charset="0"/>
                <a:ea typeface="Verdana" charset="0"/>
                <a:cs typeface="Verdana" charset="0"/>
              </a:rPr>
              <a:t>The four stages of mitosis produce identical cells because it begins with duplicating all the genetic information of the original cell. Then the process splits the copies apart into two identical sets, so when the cell’s cytoplasm divides, each new cell has the same DNA as each other and the original cell. </a:t>
            </a:r>
          </a:p>
        </p:txBody>
      </p:sp>
      <p:sp>
        <p:nvSpPr>
          <p:cNvPr id="6" name="TextBox 5">
            <a:extLst>
              <a:ext uri="{FF2B5EF4-FFF2-40B4-BE49-F238E27FC236}">
                <a16:creationId xmlns:a16="http://schemas.microsoft.com/office/drawing/2014/main" id="{9101458D-2112-44F8-A0F1-9D798967C1E9}"/>
              </a:ext>
            </a:extLst>
          </p:cNvPr>
          <p:cNvSpPr txBox="1"/>
          <p:nvPr/>
        </p:nvSpPr>
        <p:spPr>
          <a:xfrm>
            <a:off x="324851" y="5364608"/>
            <a:ext cx="7096365" cy="4647426"/>
          </a:xfrm>
          <a:prstGeom prst="rect">
            <a:avLst/>
          </a:prstGeom>
          <a:noFill/>
        </p:spPr>
        <p:txBody>
          <a:bodyPr wrap="square" rtlCol="0">
            <a:spAutoFit/>
          </a:bodyPr>
          <a:lstStyle/>
          <a:p>
            <a:r>
              <a:rPr lang="en-US" sz="1600" b="1" dirty="0">
                <a:latin typeface="Verdana" charset="0"/>
                <a:ea typeface="Verdana" charset="0"/>
                <a:cs typeface="Verdana" charset="0"/>
              </a:rPr>
              <a:t>Reflections:</a:t>
            </a:r>
          </a:p>
          <a:p>
            <a:endParaRPr lang="en-US" sz="1400" b="1"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How does the genetic information of the parent cell relate to the genetic information of the daughter cell? </a:t>
            </a:r>
            <a:r>
              <a:rPr lang="en-US" sz="1400" dirty="0">
                <a:solidFill>
                  <a:srgbClr val="FF0000"/>
                </a:solidFill>
                <a:latin typeface="Verdana" charset="0"/>
                <a:ea typeface="Verdana" charset="0"/>
                <a:cs typeface="Verdana" charset="0"/>
              </a:rPr>
              <a:t>The genetic information of the daughter cell is identical to the parent cell. </a:t>
            </a:r>
            <a:endParaRPr lang="en-US" sz="1400" dirty="0">
              <a:latin typeface="Verdana" charset="0"/>
              <a:ea typeface="Verdana" charset="0"/>
              <a:cs typeface="Verdana" charset="0"/>
            </a:endParaRPr>
          </a:p>
          <a:p>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Font typeface="+mj-lt"/>
              <a:buAutoNum type="arabicPeriod" startAt="2"/>
            </a:pPr>
            <a:r>
              <a:rPr lang="en-US" sz="1400" dirty="0">
                <a:latin typeface="Verdana" charset="0"/>
                <a:ea typeface="Verdana" charset="0"/>
                <a:cs typeface="Verdana" charset="0"/>
              </a:rPr>
              <a:t>What occurs during cytokinesis? (Hint: </a:t>
            </a:r>
            <a:r>
              <a:rPr lang="en-US" sz="1400" i="1" dirty="0" err="1">
                <a:latin typeface="Verdana" charset="0"/>
                <a:ea typeface="Verdana" charset="0"/>
                <a:cs typeface="Verdana" charset="0"/>
              </a:rPr>
              <a:t>cyto</a:t>
            </a:r>
            <a:r>
              <a:rPr lang="en-US" sz="1400" i="1" dirty="0">
                <a:latin typeface="Verdana" charset="0"/>
                <a:ea typeface="Verdana" charset="0"/>
                <a:cs typeface="Verdana" charset="0"/>
              </a:rPr>
              <a:t>-</a:t>
            </a:r>
            <a:r>
              <a:rPr lang="en-US" sz="1400" dirty="0">
                <a:latin typeface="Verdana" charset="0"/>
                <a:ea typeface="Verdana" charset="0"/>
                <a:cs typeface="Verdana" charset="0"/>
              </a:rPr>
              <a:t> translates to cytoplasm and -</a:t>
            </a:r>
            <a:r>
              <a:rPr lang="en-US" sz="1400" i="1" dirty="0">
                <a:latin typeface="Verdana" charset="0"/>
                <a:ea typeface="Verdana" charset="0"/>
                <a:cs typeface="Verdana" charset="0"/>
              </a:rPr>
              <a:t>kinesis</a:t>
            </a:r>
            <a:r>
              <a:rPr lang="en-US" sz="1400" dirty="0">
                <a:latin typeface="Verdana" charset="0"/>
                <a:ea typeface="Verdana" charset="0"/>
                <a:cs typeface="Verdana" charset="0"/>
              </a:rPr>
              <a:t> means to separate.) </a:t>
            </a:r>
            <a:r>
              <a:rPr lang="en-US" sz="1400" dirty="0">
                <a:solidFill>
                  <a:srgbClr val="FF0000"/>
                </a:solidFill>
                <a:latin typeface="Verdana" charset="0"/>
                <a:ea typeface="Verdana" charset="0"/>
                <a:cs typeface="Verdana" charset="0"/>
              </a:rPr>
              <a:t>Cytokinesis occurs when the cytoplasm pinches together and separates into two identical cells. </a:t>
            </a:r>
          </a:p>
          <a:p>
            <a:endParaRPr lang="en-US" sz="1400" dirty="0">
              <a:latin typeface="Verdana" charset="0"/>
              <a:ea typeface="Verdana" charset="0"/>
              <a:cs typeface="Verdana" charset="0"/>
            </a:endParaRPr>
          </a:p>
          <a:p>
            <a:pPr marL="342900" indent="-342900">
              <a:buAutoNum type="arabicPeriod" startAt="2"/>
            </a:pPr>
            <a:endParaRPr lang="en-US" sz="1400" dirty="0">
              <a:latin typeface="Verdana" charset="0"/>
              <a:ea typeface="Verdana" charset="0"/>
              <a:cs typeface="Verdana" charset="0"/>
            </a:endParaRPr>
          </a:p>
          <a:p>
            <a:pPr marL="342900" indent="-342900">
              <a:buFont typeface="+mj-lt"/>
              <a:buAutoNum type="arabicPeriod" startAt="3"/>
            </a:pPr>
            <a:r>
              <a:rPr lang="en-US" sz="1400" dirty="0">
                <a:latin typeface="Verdana" charset="0"/>
                <a:ea typeface="Verdana" charset="0"/>
                <a:cs typeface="Verdana" charset="0"/>
              </a:rPr>
              <a:t>Prophase is the most commonly observed phase of mitosis. Why do you think this is? </a:t>
            </a:r>
            <a:r>
              <a:rPr lang="en-US" sz="1400" dirty="0">
                <a:solidFill>
                  <a:srgbClr val="FF0000"/>
                </a:solidFill>
                <a:latin typeface="Verdana" charset="0"/>
                <a:ea typeface="Verdana" charset="0"/>
                <a:cs typeface="Verdana" charset="0"/>
              </a:rPr>
              <a:t>Prophase takes the longest time, making it the most observed phase of mitosis. </a:t>
            </a:r>
          </a:p>
          <a:p>
            <a:pPr marL="342900" indent="-342900">
              <a:buAutoNum type="arabicPeriod" startAt="3"/>
            </a:pPr>
            <a:endParaRPr lang="en-US" sz="1400" dirty="0">
              <a:latin typeface="Verdana" charset="0"/>
              <a:ea typeface="Verdana" charset="0"/>
              <a:cs typeface="Verdana" charset="0"/>
            </a:endParaRPr>
          </a:p>
          <a:p>
            <a:pPr marL="342900" indent="-342900">
              <a:buAutoNum type="arabicPeriod" startAt="3"/>
            </a:pPr>
            <a:endParaRPr lang="en-US" sz="1400" dirty="0">
              <a:latin typeface="Verdana" charset="0"/>
              <a:ea typeface="Verdana" charset="0"/>
              <a:cs typeface="Verdana" charset="0"/>
            </a:endParaRPr>
          </a:p>
          <a:p>
            <a:pPr marL="342900" indent="-342900">
              <a:buAutoNum type="arabicPeriod" startAt="3"/>
            </a:pPr>
            <a:endParaRPr lang="en-US" sz="1400" dirty="0">
              <a:latin typeface="Verdana" charset="0"/>
              <a:ea typeface="Verdana" charset="0"/>
              <a:cs typeface="Verdana" charset="0"/>
            </a:endParaRPr>
          </a:p>
          <a:p>
            <a:pPr marL="342900" indent="-342900">
              <a:buAutoNum type="arabicPeriod" startAt="3"/>
            </a:pPr>
            <a:endParaRPr lang="en-US" sz="1400" dirty="0">
              <a:latin typeface="Verdana" charset="0"/>
              <a:ea typeface="Verdana" charset="0"/>
              <a:cs typeface="Verdana" charset="0"/>
            </a:endParaRPr>
          </a:p>
          <a:p>
            <a:pPr marL="342900" indent="-342900">
              <a:buAutoNum type="arabicPeriod" startAt="3"/>
            </a:pPr>
            <a:endParaRPr lang="en-US" sz="1400" dirty="0">
              <a:latin typeface="Verdana" charset="0"/>
              <a:ea typeface="Verdana" charset="0"/>
              <a:cs typeface="Verdana" charset="0"/>
            </a:endParaRPr>
          </a:p>
          <a:p>
            <a:pPr marL="342900" indent="-342900">
              <a:buAutoNum type="arabicPeriod" startAt="3"/>
            </a:pPr>
            <a:endParaRPr lang="en-US" sz="1400" dirty="0">
              <a:latin typeface="Verdana" charset="0"/>
              <a:ea typeface="Verdana" charset="0"/>
              <a:cs typeface="Verdana" charset="0"/>
            </a:endParaRPr>
          </a:p>
        </p:txBody>
      </p:sp>
    </p:spTree>
    <p:extLst>
      <p:ext uri="{BB962C8B-B14F-4D97-AF65-F5344CB8AC3E}">
        <p14:creationId xmlns:p14="http://schemas.microsoft.com/office/powerpoint/2010/main" val="1664274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C8BAC-8FAE-4266-80F9-1BA9982BFB70}"/>
              </a:ext>
            </a:extLst>
          </p:cNvPr>
          <p:cNvSpPr>
            <a:spLocks noGrp="1"/>
          </p:cNvSpPr>
          <p:nvPr>
            <p:ph type="body" sz="quarter" idx="12"/>
          </p:nvPr>
        </p:nvSpPr>
        <p:spPr/>
        <p:txBody>
          <a:bodyPr/>
          <a:lstStyle/>
          <a:p>
            <a:r>
              <a:rPr lang="en-US" dirty="0"/>
              <a:t>Mitosis Teacher Answer Key</a:t>
            </a:r>
          </a:p>
        </p:txBody>
      </p:sp>
      <p:sp>
        <p:nvSpPr>
          <p:cNvPr id="4" name="Subtitle 2">
            <a:extLst>
              <a:ext uri="{FF2B5EF4-FFF2-40B4-BE49-F238E27FC236}">
                <a16:creationId xmlns:a16="http://schemas.microsoft.com/office/drawing/2014/main" id="{E0ABFEAB-4023-4F91-AF85-EFB09F0D025E}"/>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5" name="TextBox 4">
            <a:extLst>
              <a:ext uri="{FF2B5EF4-FFF2-40B4-BE49-F238E27FC236}">
                <a16:creationId xmlns:a16="http://schemas.microsoft.com/office/drawing/2014/main" id="{EB48CE9C-7B1A-4615-98BF-BDD9500483E8}"/>
              </a:ext>
            </a:extLst>
          </p:cNvPr>
          <p:cNvSpPr txBox="1"/>
          <p:nvPr/>
        </p:nvSpPr>
        <p:spPr>
          <a:xfrm>
            <a:off x="324852" y="716824"/>
            <a:ext cx="7096365" cy="4739759"/>
          </a:xfrm>
          <a:prstGeom prst="rect">
            <a:avLst/>
          </a:prstGeom>
          <a:noFill/>
        </p:spPr>
        <p:txBody>
          <a:bodyPr wrap="square" rtlCol="0">
            <a:spAutoFit/>
          </a:bodyPr>
          <a:lstStyle/>
          <a:p>
            <a:r>
              <a:rPr lang="en-US" sz="1600" b="1" dirty="0">
                <a:latin typeface="Verdana" charset="0"/>
                <a:ea typeface="Verdana" charset="0"/>
                <a:cs typeface="Verdana" charset="0"/>
              </a:rPr>
              <a:t>Conclusion:</a:t>
            </a:r>
            <a:r>
              <a:rPr lang="en-US" sz="1600" dirty="0">
                <a:latin typeface="Verdana" charset="0"/>
                <a:ea typeface="Verdana" charset="0"/>
                <a:cs typeface="Verdana" charset="0"/>
              </a:rPr>
              <a:t> </a:t>
            </a:r>
            <a:r>
              <a:rPr lang="en-US" sz="1400" dirty="0">
                <a:latin typeface="Verdana" charset="0"/>
                <a:ea typeface="Verdana" charset="0"/>
                <a:cs typeface="Verdana" charset="0"/>
              </a:rPr>
              <a:t>How do the phases of mitosis produce two identical cells?</a:t>
            </a:r>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a:p>
            <a:pPr marL="15875" indent="-15875">
              <a:lnSpc>
                <a:spcPct val="150000"/>
              </a:lnSpc>
            </a:pPr>
            <a:r>
              <a:rPr lang="en-US" sz="1400" b="1" u="sng" dirty="0">
                <a:latin typeface="Verdana" charset="0"/>
                <a:ea typeface="Verdana" charset="0"/>
                <a:cs typeface="Verdana" charset="0"/>
              </a:rPr>
              <a:t>C</a:t>
            </a:r>
            <a:r>
              <a:rPr lang="en-US" sz="1400" b="1" dirty="0">
                <a:latin typeface="Verdana" charset="0"/>
                <a:ea typeface="Verdana" charset="0"/>
                <a:cs typeface="Verdana" charset="0"/>
              </a:rPr>
              <a:t>laim: </a:t>
            </a:r>
            <a:r>
              <a:rPr lang="en-US" sz="1400" dirty="0">
                <a:latin typeface="Verdana" charset="0"/>
                <a:ea typeface="Verdana" charset="0"/>
                <a:cs typeface="Verdana" charset="0"/>
              </a:rPr>
              <a:t>The phases of mitosis are __</a:t>
            </a:r>
            <a:r>
              <a:rPr lang="en-US" sz="1400" dirty="0">
                <a:solidFill>
                  <a:srgbClr val="FF0000"/>
                </a:solidFill>
                <a:latin typeface="Verdana" charset="0"/>
                <a:ea typeface="Verdana" charset="0"/>
                <a:cs typeface="Verdana" charset="0"/>
              </a:rPr>
              <a:t>prophase</a:t>
            </a:r>
            <a:r>
              <a:rPr lang="en-US" sz="1400" dirty="0">
                <a:latin typeface="Verdana" charset="0"/>
                <a:ea typeface="Verdana" charset="0"/>
                <a:cs typeface="Verdana" charset="0"/>
              </a:rPr>
              <a:t>__</a:t>
            </a:r>
            <a:r>
              <a:rPr lang="en-US" sz="1400" dirty="0">
                <a:solidFill>
                  <a:srgbClr val="FF0000"/>
                </a:solidFill>
                <a:latin typeface="Verdana" charset="0"/>
                <a:ea typeface="Verdana" charset="0"/>
                <a:cs typeface="Verdana" charset="0"/>
              </a:rPr>
              <a:t>, </a:t>
            </a:r>
            <a:r>
              <a:rPr lang="en-US" sz="1400" dirty="0">
                <a:latin typeface="Verdana" charset="0"/>
                <a:ea typeface="Verdana" charset="0"/>
                <a:cs typeface="Verdana" charset="0"/>
              </a:rPr>
              <a:t>__</a:t>
            </a:r>
            <a:r>
              <a:rPr lang="en-US" sz="1400" dirty="0">
                <a:solidFill>
                  <a:srgbClr val="FF0000"/>
                </a:solidFill>
                <a:latin typeface="Verdana" charset="0"/>
                <a:ea typeface="Verdana" charset="0"/>
                <a:cs typeface="Verdana" charset="0"/>
              </a:rPr>
              <a:t>metaphase</a:t>
            </a:r>
            <a:r>
              <a:rPr lang="en-US" sz="1400" dirty="0">
                <a:latin typeface="Verdana" charset="0"/>
                <a:ea typeface="Verdana" charset="0"/>
                <a:cs typeface="Verdana" charset="0"/>
              </a:rPr>
              <a:t>__</a:t>
            </a:r>
            <a:r>
              <a:rPr lang="en-US" sz="1400" dirty="0">
                <a:solidFill>
                  <a:srgbClr val="FF0000"/>
                </a:solidFill>
                <a:latin typeface="Verdana" charset="0"/>
                <a:ea typeface="Verdana" charset="0"/>
                <a:cs typeface="Verdana" charset="0"/>
              </a:rPr>
              <a:t>,</a:t>
            </a:r>
            <a:r>
              <a:rPr lang="en-US" sz="1400" dirty="0">
                <a:latin typeface="Verdana" charset="0"/>
                <a:ea typeface="Verdana" charset="0"/>
                <a:cs typeface="Verdana" charset="0"/>
              </a:rPr>
              <a:t> __</a:t>
            </a:r>
            <a:r>
              <a:rPr lang="en-US" sz="1400" dirty="0">
                <a:solidFill>
                  <a:srgbClr val="FF0000"/>
                </a:solidFill>
                <a:latin typeface="Verdana" charset="0"/>
                <a:ea typeface="Verdana" charset="0"/>
                <a:cs typeface="Verdana" charset="0"/>
              </a:rPr>
              <a:t>anaphase</a:t>
            </a:r>
            <a:r>
              <a:rPr lang="en-US" sz="1400" dirty="0">
                <a:latin typeface="Verdana" charset="0"/>
                <a:ea typeface="Verdana" charset="0"/>
                <a:cs typeface="Verdana" charset="0"/>
              </a:rPr>
              <a:t>__</a:t>
            </a:r>
            <a:r>
              <a:rPr lang="en-US" sz="1400" dirty="0">
                <a:solidFill>
                  <a:srgbClr val="FF0000"/>
                </a:solidFill>
                <a:latin typeface="Verdana" charset="0"/>
                <a:ea typeface="Verdana" charset="0"/>
                <a:cs typeface="Verdana" charset="0"/>
              </a:rPr>
              <a:t>,</a:t>
            </a:r>
            <a:r>
              <a:rPr lang="en-US" sz="1400" dirty="0">
                <a:latin typeface="Verdana" charset="0"/>
                <a:ea typeface="Verdana" charset="0"/>
                <a:cs typeface="Verdana" charset="0"/>
              </a:rPr>
              <a:t> and __</a:t>
            </a:r>
            <a:r>
              <a:rPr lang="en-US" sz="1400" dirty="0">
                <a:solidFill>
                  <a:srgbClr val="FF0000"/>
                </a:solidFill>
                <a:latin typeface="Verdana" charset="0"/>
                <a:ea typeface="Verdana" charset="0"/>
                <a:cs typeface="Verdana" charset="0"/>
              </a:rPr>
              <a:t>telophase</a:t>
            </a:r>
            <a:r>
              <a:rPr lang="en-US" sz="1400" dirty="0">
                <a:latin typeface="Verdana" charset="0"/>
                <a:ea typeface="Verdana" charset="0"/>
                <a:cs typeface="Verdana" charset="0"/>
              </a:rPr>
              <a:t>__. Through these phases, the cell’s genetic material is doubled and evenly divided into two identical daughter cells.</a:t>
            </a:r>
          </a:p>
          <a:p>
            <a:pPr>
              <a:lnSpc>
                <a:spcPct val="150000"/>
              </a:lnSpc>
            </a:pPr>
            <a:r>
              <a:rPr lang="en-US" sz="1400" b="1" u="sng" dirty="0">
                <a:latin typeface="Verdana" charset="0"/>
                <a:ea typeface="Verdana" charset="0"/>
                <a:cs typeface="Verdana" charset="0"/>
              </a:rPr>
              <a:t>E</a:t>
            </a:r>
            <a:r>
              <a:rPr lang="en-US" sz="1400" b="1" dirty="0">
                <a:latin typeface="Verdana" charset="0"/>
                <a:ea typeface="Verdana" charset="0"/>
                <a:cs typeface="Verdana" charset="0"/>
              </a:rPr>
              <a:t>vidence: </a:t>
            </a:r>
            <a:r>
              <a:rPr lang="en-US" sz="1400" dirty="0">
                <a:latin typeface="Verdana" charset="0"/>
                <a:ea typeface="Verdana" charset="0"/>
                <a:cs typeface="Verdana" charset="0"/>
              </a:rPr>
              <a:t>In the lab, we first modeled loose __</a:t>
            </a:r>
            <a:r>
              <a:rPr lang="en-US" sz="1400" dirty="0">
                <a:solidFill>
                  <a:srgbClr val="FF0000"/>
                </a:solidFill>
                <a:latin typeface="Verdana" charset="0"/>
                <a:ea typeface="Verdana" charset="0"/>
                <a:cs typeface="Verdana" charset="0"/>
              </a:rPr>
              <a:t> chromatin </a:t>
            </a:r>
            <a:r>
              <a:rPr lang="en-US" sz="1400" dirty="0">
                <a:latin typeface="Verdana" charset="0"/>
                <a:ea typeface="Verdana" charset="0"/>
                <a:cs typeface="Verdana" charset="0"/>
              </a:rPr>
              <a:t>__ packing into __</a:t>
            </a:r>
            <a:r>
              <a:rPr lang="en-US" sz="1400" dirty="0">
                <a:solidFill>
                  <a:srgbClr val="FF0000"/>
                </a:solidFill>
                <a:latin typeface="Verdana" charset="0"/>
                <a:ea typeface="Verdana" charset="0"/>
                <a:cs typeface="Verdana" charset="0"/>
              </a:rPr>
              <a:t> chromosomes </a:t>
            </a:r>
            <a:r>
              <a:rPr lang="en-US" sz="1400" dirty="0">
                <a:latin typeface="Verdana" charset="0"/>
                <a:ea typeface="Verdana" charset="0"/>
                <a:cs typeface="Verdana" charset="0"/>
              </a:rPr>
              <a:t>__ in __</a:t>
            </a:r>
            <a:r>
              <a:rPr lang="en-US" sz="1400" dirty="0">
                <a:solidFill>
                  <a:srgbClr val="FF0000"/>
                </a:solidFill>
                <a:latin typeface="Verdana" charset="0"/>
                <a:ea typeface="Verdana" charset="0"/>
                <a:cs typeface="Verdana" charset="0"/>
              </a:rPr>
              <a:t> prophase </a:t>
            </a:r>
            <a:r>
              <a:rPr lang="en-US" sz="1400" dirty="0">
                <a:latin typeface="Verdana" charset="0"/>
                <a:ea typeface="Verdana" charset="0"/>
                <a:cs typeface="Verdana" charset="0"/>
              </a:rPr>
              <a:t>___. Then we modeled the __</a:t>
            </a:r>
            <a:r>
              <a:rPr lang="en-US" sz="1400" dirty="0">
                <a:solidFill>
                  <a:srgbClr val="FF0000"/>
                </a:solidFill>
                <a:latin typeface="Verdana" charset="0"/>
                <a:ea typeface="Verdana" charset="0"/>
                <a:cs typeface="Verdana" charset="0"/>
              </a:rPr>
              <a:t>chromosomes</a:t>
            </a:r>
            <a:r>
              <a:rPr lang="en-US" sz="1400" dirty="0">
                <a:latin typeface="Verdana" charset="0"/>
                <a:ea typeface="Verdana" charset="0"/>
                <a:cs typeface="Verdana" charset="0"/>
              </a:rPr>
              <a:t>__ lining up across the middle of the cell in _</a:t>
            </a:r>
            <a:r>
              <a:rPr lang="en-US" sz="1400" dirty="0">
                <a:solidFill>
                  <a:srgbClr val="FF0000"/>
                </a:solidFill>
                <a:latin typeface="Verdana" charset="0"/>
                <a:ea typeface="Verdana" charset="0"/>
                <a:cs typeface="Verdana" charset="0"/>
              </a:rPr>
              <a:t> metaphase </a:t>
            </a:r>
            <a:r>
              <a:rPr lang="en-US" sz="1400" dirty="0">
                <a:latin typeface="Verdana" charset="0"/>
                <a:ea typeface="Verdana" charset="0"/>
                <a:cs typeface="Verdana" charset="0"/>
              </a:rPr>
              <a:t>__. The third step was to model the pairs splitting up and moving to opposite ends of the __</a:t>
            </a:r>
            <a:r>
              <a:rPr lang="en-US" sz="1400" dirty="0">
                <a:solidFill>
                  <a:srgbClr val="FF0000"/>
                </a:solidFill>
                <a:latin typeface="Verdana" charset="0"/>
                <a:ea typeface="Verdana" charset="0"/>
                <a:cs typeface="Verdana" charset="0"/>
              </a:rPr>
              <a:t>cell</a:t>
            </a:r>
            <a:r>
              <a:rPr lang="en-US" sz="1400" dirty="0">
                <a:latin typeface="Verdana" charset="0"/>
                <a:ea typeface="Verdana" charset="0"/>
                <a:cs typeface="Verdana" charset="0"/>
              </a:rPr>
              <a:t>__ in __</a:t>
            </a:r>
            <a:r>
              <a:rPr lang="en-US" sz="1400" dirty="0">
                <a:solidFill>
                  <a:srgbClr val="FF0000"/>
                </a:solidFill>
                <a:latin typeface="Verdana" charset="0"/>
                <a:ea typeface="Verdana" charset="0"/>
                <a:cs typeface="Verdana" charset="0"/>
              </a:rPr>
              <a:t> anaphase </a:t>
            </a:r>
            <a:r>
              <a:rPr lang="en-US" sz="1400" dirty="0">
                <a:latin typeface="Verdana" charset="0"/>
                <a:ea typeface="Verdana" charset="0"/>
                <a:cs typeface="Verdana" charset="0"/>
              </a:rPr>
              <a:t>__.  The final step modeled the __</a:t>
            </a:r>
            <a:r>
              <a:rPr lang="en-US" sz="1400" dirty="0">
                <a:solidFill>
                  <a:srgbClr val="FF0000"/>
                </a:solidFill>
                <a:latin typeface="Verdana" charset="0"/>
                <a:ea typeface="Verdana" charset="0"/>
                <a:cs typeface="Verdana" charset="0"/>
              </a:rPr>
              <a:t>chromosome</a:t>
            </a:r>
            <a:r>
              <a:rPr lang="en-US" sz="1400" dirty="0">
                <a:latin typeface="Verdana" charset="0"/>
                <a:ea typeface="Verdana" charset="0"/>
                <a:cs typeface="Verdana" charset="0"/>
              </a:rPr>
              <a:t>__ pairs splitting and __</a:t>
            </a:r>
            <a:r>
              <a:rPr lang="en-US" sz="1400" dirty="0">
                <a:solidFill>
                  <a:srgbClr val="FF0000"/>
                </a:solidFill>
                <a:latin typeface="Verdana" charset="0"/>
                <a:ea typeface="Verdana" charset="0"/>
                <a:cs typeface="Verdana" charset="0"/>
              </a:rPr>
              <a:t>nuclear</a:t>
            </a:r>
            <a:r>
              <a:rPr lang="en-US" sz="1400" dirty="0">
                <a:latin typeface="Verdana" charset="0"/>
                <a:ea typeface="Verdana" charset="0"/>
                <a:cs typeface="Verdana" charset="0"/>
              </a:rPr>
              <a:t>__ membranes forming around the DNA of each cell in ___</a:t>
            </a:r>
            <a:r>
              <a:rPr lang="en-US" sz="1400" dirty="0">
                <a:solidFill>
                  <a:srgbClr val="FF0000"/>
                </a:solidFill>
                <a:latin typeface="Verdana" charset="0"/>
                <a:ea typeface="Verdana" charset="0"/>
                <a:cs typeface="Verdana" charset="0"/>
              </a:rPr>
              <a:t>telophase</a:t>
            </a:r>
            <a:r>
              <a:rPr lang="en-US" sz="1400" dirty="0">
                <a:latin typeface="Verdana" charset="0"/>
                <a:ea typeface="Verdana" charset="0"/>
                <a:cs typeface="Verdana" charset="0"/>
              </a:rPr>
              <a:t>____.</a:t>
            </a:r>
          </a:p>
          <a:p>
            <a:pPr>
              <a:lnSpc>
                <a:spcPct val="150000"/>
              </a:lnSpc>
            </a:pPr>
            <a:r>
              <a:rPr lang="en-US" sz="1400" b="1" u="sng" dirty="0">
                <a:latin typeface="Verdana" charset="0"/>
                <a:ea typeface="Verdana" charset="0"/>
                <a:cs typeface="Verdana" charset="0"/>
              </a:rPr>
              <a:t>R</a:t>
            </a:r>
            <a:r>
              <a:rPr lang="en-US" sz="1400" b="1" dirty="0">
                <a:latin typeface="Verdana" charset="0"/>
                <a:ea typeface="Verdana" charset="0"/>
                <a:cs typeface="Verdana" charset="0"/>
              </a:rPr>
              <a:t>easoning</a:t>
            </a:r>
            <a:r>
              <a:rPr lang="en-US" dirty="0"/>
              <a:t>: </a:t>
            </a:r>
            <a:r>
              <a:rPr lang="en-US" sz="1400" dirty="0">
                <a:latin typeface="Verdana" charset="0"/>
                <a:ea typeface="Verdana" charset="0"/>
                <a:cs typeface="Verdana" charset="0"/>
              </a:rPr>
              <a:t>Through the four phases of __</a:t>
            </a:r>
            <a:r>
              <a:rPr lang="en-US" sz="1400" dirty="0">
                <a:solidFill>
                  <a:srgbClr val="FF0000"/>
                </a:solidFill>
                <a:latin typeface="Verdana" charset="0"/>
                <a:ea typeface="Verdana" charset="0"/>
                <a:cs typeface="Verdana" charset="0"/>
              </a:rPr>
              <a:t>mitosis</a:t>
            </a:r>
            <a:r>
              <a:rPr lang="en-US" sz="1400" dirty="0">
                <a:latin typeface="Verdana" charset="0"/>
                <a:ea typeface="Verdana" charset="0"/>
                <a:cs typeface="Verdana" charset="0"/>
              </a:rPr>
              <a:t>__, the cell’s __</a:t>
            </a:r>
            <a:r>
              <a:rPr lang="en-US" sz="1400" dirty="0">
                <a:solidFill>
                  <a:srgbClr val="FF0000"/>
                </a:solidFill>
                <a:latin typeface="Verdana" charset="0"/>
                <a:ea typeface="Verdana" charset="0"/>
                <a:cs typeface="Verdana" charset="0"/>
              </a:rPr>
              <a:t>genetic</a:t>
            </a:r>
            <a:r>
              <a:rPr lang="en-US" sz="1400" dirty="0">
                <a:latin typeface="Verdana" charset="0"/>
                <a:ea typeface="Verdana" charset="0"/>
                <a:cs typeface="Verdana" charset="0"/>
              </a:rPr>
              <a:t>__ material is doubled and evenly divided into ___</a:t>
            </a:r>
            <a:r>
              <a:rPr lang="en-US" sz="1400" dirty="0">
                <a:solidFill>
                  <a:srgbClr val="FF0000"/>
                </a:solidFill>
                <a:latin typeface="Verdana" charset="0"/>
                <a:ea typeface="Verdana" charset="0"/>
                <a:cs typeface="Verdana" charset="0"/>
              </a:rPr>
              <a:t>two</a:t>
            </a:r>
            <a:r>
              <a:rPr lang="en-US" sz="1400" dirty="0">
                <a:latin typeface="Verdana" charset="0"/>
                <a:ea typeface="Verdana" charset="0"/>
                <a:cs typeface="Verdana" charset="0"/>
              </a:rPr>
              <a:t>___ daughter cells.</a:t>
            </a:r>
          </a:p>
          <a:p>
            <a:endParaRPr lang="en-US" sz="1400" dirty="0">
              <a:latin typeface="Verdana" charset="0"/>
              <a:ea typeface="Verdana" charset="0"/>
              <a:cs typeface="Verdana" charset="0"/>
            </a:endParaRPr>
          </a:p>
        </p:txBody>
      </p:sp>
      <p:sp>
        <p:nvSpPr>
          <p:cNvPr id="6" name="TextBox 5">
            <a:extLst>
              <a:ext uri="{FF2B5EF4-FFF2-40B4-BE49-F238E27FC236}">
                <a16:creationId xmlns:a16="http://schemas.microsoft.com/office/drawing/2014/main" id="{9101458D-2112-44F8-A0F1-9D798967C1E9}"/>
              </a:ext>
            </a:extLst>
          </p:cNvPr>
          <p:cNvSpPr txBox="1"/>
          <p:nvPr/>
        </p:nvSpPr>
        <p:spPr>
          <a:xfrm>
            <a:off x="324851" y="6090968"/>
            <a:ext cx="7096365" cy="3570208"/>
          </a:xfrm>
          <a:prstGeom prst="rect">
            <a:avLst/>
          </a:prstGeom>
          <a:noFill/>
        </p:spPr>
        <p:txBody>
          <a:bodyPr wrap="square" rtlCol="0">
            <a:spAutoFit/>
          </a:bodyPr>
          <a:lstStyle/>
          <a:p>
            <a:r>
              <a:rPr lang="en-US" sz="1600" b="1" dirty="0">
                <a:latin typeface="Verdana" charset="0"/>
                <a:ea typeface="Verdana" charset="0"/>
                <a:cs typeface="Verdana" charset="0"/>
              </a:rPr>
              <a:t>Reflections:</a:t>
            </a:r>
          </a:p>
          <a:p>
            <a:endParaRPr lang="en-US" sz="1400" b="1" dirty="0">
              <a:latin typeface="Verdana" charset="0"/>
              <a:ea typeface="Verdana" charset="0"/>
              <a:cs typeface="Verdana" charset="0"/>
            </a:endParaRPr>
          </a:p>
          <a:p>
            <a:pPr marL="342900" indent="-342900">
              <a:lnSpc>
                <a:spcPct val="150000"/>
              </a:lnSpc>
              <a:buAutoNum type="arabicPeriod"/>
            </a:pPr>
            <a:r>
              <a:rPr lang="en-US" sz="1400" dirty="0">
                <a:latin typeface="Verdana" charset="0"/>
                <a:ea typeface="Verdana" charset="0"/>
                <a:cs typeface="Verdana" charset="0"/>
              </a:rPr>
              <a:t>How does the genetic information of the parent cell relate to the genetic information of the daughter cell? </a:t>
            </a:r>
            <a:br>
              <a:rPr lang="en-US" sz="1400" dirty="0">
                <a:latin typeface="Verdana" charset="0"/>
                <a:ea typeface="Verdana" charset="0"/>
                <a:cs typeface="Verdana" charset="0"/>
              </a:rPr>
            </a:br>
            <a:r>
              <a:rPr lang="en-US" sz="1400" dirty="0">
                <a:latin typeface="Verdana" charset="0"/>
                <a:ea typeface="Verdana" charset="0"/>
                <a:cs typeface="Verdana" charset="0"/>
              </a:rPr>
              <a:t>The genetic information of the daughter cell is __</a:t>
            </a:r>
            <a:r>
              <a:rPr lang="en-US" sz="1400" dirty="0">
                <a:solidFill>
                  <a:srgbClr val="FF0000"/>
                </a:solidFill>
                <a:latin typeface="Verdana" charset="0"/>
                <a:ea typeface="Verdana" charset="0"/>
                <a:cs typeface="Verdana" charset="0"/>
              </a:rPr>
              <a:t>identical</a:t>
            </a:r>
            <a:r>
              <a:rPr lang="en-US" sz="1400" dirty="0">
                <a:latin typeface="Verdana" charset="0"/>
                <a:ea typeface="Verdana" charset="0"/>
                <a:cs typeface="Verdana" charset="0"/>
              </a:rPr>
              <a:t>___ to the parent cell. </a:t>
            </a:r>
          </a:p>
          <a:p>
            <a:pPr marL="342900" indent="-342900">
              <a:buAutoNum type="arabicPeriod"/>
            </a:pPr>
            <a:endParaRPr lang="en-US" sz="1400" dirty="0">
              <a:latin typeface="Verdana" charset="0"/>
              <a:ea typeface="Verdana" charset="0"/>
              <a:cs typeface="Verdana" charset="0"/>
            </a:endParaRPr>
          </a:p>
          <a:p>
            <a:pPr marL="342900" indent="-342900">
              <a:lnSpc>
                <a:spcPct val="150000"/>
              </a:lnSpc>
              <a:buFont typeface="+mj-lt"/>
              <a:buAutoNum type="arabicPeriod" startAt="2"/>
            </a:pPr>
            <a:r>
              <a:rPr lang="en-US" sz="1400" dirty="0">
                <a:latin typeface="Verdana" charset="0"/>
                <a:ea typeface="Verdana" charset="0"/>
                <a:cs typeface="Verdana" charset="0"/>
              </a:rPr>
              <a:t>What occurs during cytokinesis? (Hint: </a:t>
            </a:r>
            <a:r>
              <a:rPr lang="en-US" sz="1400" i="1" dirty="0" err="1">
                <a:latin typeface="Verdana" charset="0"/>
                <a:ea typeface="Verdana" charset="0"/>
                <a:cs typeface="Verdana" charset="0"/>
              </a:rPr>
              <a:t>cyto</a:t>
            </a:r>
            <a:r>
              <a:rPr lang="en-US" sz="1400" i="1" dirty="0">
                <a:latin typeface="Verdana" charset="0"/>
                <a:ea typeface="Verdana" charset="0"/>
                <a:cs typeface="Verdana" charset="0"/>
              </a:rPr>
              <a:t>-</a:t>
            </a:r>
            <a:r>
              <a:rPr lang="en-US" sz="1400" dirty="0">
                <a:latin typeface="Verdana" charset="0"/>
                <a:ea typeface="Verdana" charset="0"/>
                <a:cs typeface="Verdana" charset="0"/>
              </a:rPr>
              <a:t> translates to cytoplasm and -</a:t>
            </a:r>
            <a:r>
              <a:rPr lang="en-US" sz="1400" i="1" dirty="0">
                <a:latin typeface="Verdana" charset="0"/>
                <a:ea typeface="Verdana" charset="0"/>
                <a:cs typeface="Verdana" charset="0"/>
              </a:rPr>
              <a:t>kinesis</a:t>
            </a:r>
            <a:r>
              <a:rPr lang="en-US" sz="1400" dirty="0">
                <a:latin typeface="Verdana" charset="0"/>
                <a:ea typeface="Verdana" charset="0"/>
                <a:cs typeface="Verdana" charset="0"/>
              </a:rPr>
              <a:t> means to separate.) </a:t>
            </a:r>
            <a:br>
              <a:rPr lang="en-US" sz="1400" dirty="0">
                <a:latin typeface="Verdana" charset="0"/>
                <a:ea typeface="Verdana" charset="0"/>
                <a:cs typeface="Verdana" charset="0"/>
              </a:rPr>
            </a:br>
            <a:r>
              <a:rPr lang="en-US" sz="1400" dirty="0">
                <a:latin typeface="Verdana" charset="0"/>
                <a:ea typeface="Verdana" charset="0"/>
                <a:cs typeface="Verdana" charset="0"/>
              </a:rPr>
              <a:t>Cytokinesis occurs when the _</a:t>
            </a:r>
            <a:r>
              <a:rPr lang="en-US" sz="1400" dirty="0">
                <a:solidFill>
                  <a:srgbClr val="FF0000"/>
                </a:solidFill>
                <a:latin typeface="Verdana" charset="0"/>
                <a:ea typeface="Verdana" charset="0"/>
                <a:cs typeface="Verdana" charset="0"/>
              </a:rPr>
              <a:t> cytoplasm </a:t>
            </a:r>
            <a:r>
              <a:rPr lang="en-US" sz="1400" dirty="0">
                <a:latin typeface="Verdana" charset="0"/>
                <a:ea typeface="Verdana" charset="0"/>
                <a:cs typeface="Verdana" charset="0"/>
              </a:rPr>
              <a:t>__ pinches together and separates into two __</a:t>
            </a:r>
            <a:r>
              <a:rPr lang="en-US" sz="1400" dirty="0">
                <a:solidFill>
                  <a:srgbClr val="FF0000"/>
                </a:solidFill>
                <a:latin typeface="Verdana" charset="0"/>
                <a:ea typeface="Verdana" charset="0"/>
                <a:cs typeface="Verdana" charset="0"/>
              </a:rPr>
              <a:t>identical</a:t>
            </a:r>
            <a:r>
              <a:rPr lang="en-US" sz="1400" dirty="0">
                <a:latin typeface="Verdana" charset="0"/>
                <a:ea typeface="Verdana" charset="0"/>
                <a:cs typeface="Verdana" charset="0"/>
              </a:rPr>
              <a:t>__ cells. </a:t>
            </a:r>
          </a:p>
          <a:p>
            <a:endParaRPr lang="en-US" sz="1400" dirty="0">
              <a:latin typeface="Verdana" charset="0"/>
              <a:ea typeface="Verdana" charset="0"/>
              <a:cs typeface="Verdana" charset="0"/>
            </a:endParaRPr>
          </a:p>
        </p:txBody>
      </p:sp>
    </p:spTree>
    <p:extLst>
      <p:ext uri="{BB962C8B-B14F-4D97-AF65-F5344CB8AC3E}">
        <p14:creationId xmlns:p14="http://schemas.microsoft.com/office/powerpoint/2010/main" val="172236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60175-3E88-4CFA-8081-A548F62263CA}"/>
              </a:ext>
            </a:extLst>
          </p:cNvPr>
          <p:cNvSpPr>
            <a:spLocks noGrp="1"/>
          </p:cNvSpPr>
          <p:nvPr>
            <p:ph type="body" sz="quarter" idx="12"/>
          </p:nvPr>
        </p:nvSpPr>
        <p:spPr/>
        <p:txBody>
          <a:bodyPr/>
          <a:lstStyle/>
          <a:p>
            <a:r>
              <a:rPr lang="en-US" dirty="0"/>
              <a:t>Mitosis Student Lab Sheet</a:t>
            </a:r>
          </a:p>
        </p:txBody>
      </p:sp>
      <p:sp>
        <p:nvSpPr>
          <p:cNvPr id="5" name="Subtitle 2">
            <a:extLst>
              <a:ext uri="{FF2B5EF4-FFF2-40B4-BE49-F238E27FC236}">
                <a16:creationId xmlns:a16="http://schemas.microsoft.com/office/drawing/2014/main" id="{C97E538A-739F-4AAF-85DE-0E682C229716}"/>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6" name="TextBox 5">
            <a:extLst>
              <a:ext uri="{FF2B5EF4-FFF2-40B4-BE49-F238E27FC236}">
                <a16:creationId xmlns:a16="http://schemas.microsoft.com/office/drawing/2014/main" id="{5E56A7E7-0765-47D8-9D13-16B355FEC654}"/>
              </a:ext>
            </a:extLst>
          </p:cNvPr>
          <p:cNvSpPr txBox="1"/>
          <p:nvPr/>
        </p:nvSpPr>
        <p:spPr>
          <a:xfrm>
            <a:off x="333295" y="907355"/>
            <a:ext cx="7093473" cy="1046440"/>
          </a:xfrm>
          <a:prstGeom prst="rect">
            <a:avLst/>
          </a:prstGeom>
          <a:noFill/>
        </p:spPr>
        <p:txBody>
          <a:bodyPr wrap="square" rtlCol="0">
            <a:spAutoFit/>
          </a:bodyPr>
          <a:lstStyle/>
          <a:p>
            <a:r>
              <a:rPr lang="en-US" sz="1600" b="1" dirty="0">
                <a:latin typeface="Verdana" charset="0"/>
                <a:ea typeface="Verdana" charset="0"/>
                <a:cs typeface="Verdana" charset="0"/>
              </a:rPr>
              <a:t>Essential Question:</a:t>
            </a:r>
          </a:p>
          <a:p>
            <a:r>
              <a:rPr lang="en-US" sz="1400" dirty="0">
                <a:latin typeface="Verdana" charset="0"/>
                <a:ea typeface="Verdana" charset="0"/>
                <a:cs typeface="Verdana" charset="0"/>
              </a:rPr>
              <a:t>What occurs at each stage of cell division during mitosis?</a:t>
            </a:r>
            <a:endParaRPr lang="en-US" sz="1400" b="1" dirty="0">
              <a:latin typeface="Verdana" charset="0"/>
              <a:ea typeface="Verdana" charset="0"/>
              <a:cs typeface="Verdana" charset="0"/>
            </a:endParaRPr>
          </a:p>
          <a:p>
            <a:r>
              <a:rPr lang="en-US" sz="1400" dirty="0">
                <a:latin typeface="Verdana" charset="0"/>
                <a:ea typeface="Verdana" charset="0"/>
                <a:cs typeface="Verdana" charset="0"/>
              </a:rPr>
              <a:t> </a:t>
            </a:r>
          </a:p>
          <a:p>
            <a:endParaRPr lang="en-US" dirty="0"/>
          </a:p>
        </p:txBody>
      </p:sp>
      <p:sp>
        <p:nvSpPr>
          <p:cNvPr id="7" name="TextBox 6">
            <a:extLst>
              <a:ext uri="{FF2B5EF4-FFF2-40B4-BE49-F238E27FC236}">
                <a16:creationId xmlns:a16="http://schemas.microsoft.com/office/drawing/2014/main" id="{74E90177-D5BE-408E-BCD7-9CFC0923FD7A}"/>
              </a:ext>
            </a:extLst>
          </p:cNvPr>
          <p:cNvSpPr txBox="1"/>
          <p:nvPr/>
        </p:nvSpPr>
        <p:spPr>
          <a:xfrm>
            <a:off x="333295" y="1499270"/>
            <a:ext cx="4496414" cy="1415772"/>
          </a:xfrm>
          <a:prstGeom prst="rect">
            <a:avLst/>
          </a:prstGeom>
          <a:noFill/>
        </p:spPr>
        <p:txBody>
          <a:bodyPr wrap="square" rtlCol="0">
            <a:spAutoFit/>
          </a:bodyPr>
          <a:lstStyle/>
          <a:p>
            <a:r>
              <a:rPr lang="en-US" sz="1600" b="1" dirty="0">
                <a:latin typeface="Verdana" charset="0"/>
                <a:ea typeface="Verdana" charset="0"/>
                <a:cs typeface="Verdana" charset="0"/>
              </a:rPr>
              <a:t>Background or Phenomenon:</a:t>
            </a:r>
          </a:p>
          <a:p>
            <a:r>
              <a:rPr lang="en-US" sz="1400" dirty="0">
                <a:latin typeface="Verdana" charset="0"/>
                <a:ea typeface="Verdana" charset="0"/>
                <a:cs typeface="Verdana" charset="0"/>
              </a:rPr>
              <a:t>By now, you probably understand that all living things are made of cells, and that all cells come from existing cells. But how does that work?  When your skin cells die and flake off, for example, how are they replaced with new cells?  </a:t>
            </a:r>
          </a:p>
        </p:txBody>
      </p:sp>
      <p:sp>
        <p:nvSpPr>
          <p:cNvPr id="10" name="TextBox 9">
            <a:extLst>
              <a:ext uri="{FF2B5EF4-FFF2-40B4-BE49-F238E27FC236}">
                <a16:creationId xmlns:a16="http://schemas.microsoft.com/office/drawing/2014/main" id="{6B953C79-CFDB-4D08-9AC1-BCC13787E701}"/>
              </a:ext>
            </a:extLst>
          </p:cNvPr>
          <p:cNvSpPr txBox="1"/>
          <p:nvPr/>
        </p:nvSpPr>
        <p:spPr>
          <a:xfrm>
            <a:off x="324853" y="2970372"/>
            <a:ext cx="7101915" cy="3754874"/>
          </a:xfrm>
          <a:prstGeom prst="rect">
            <a:avLst/>
          </a:prstGeom>
          <a:noFill/>
        </p:spPr>
        <p:txBody>
          <a:bodyPr wrap="square" rtlCol="0">
            <a:spAutoFit/>
          </a:bodyPr>
          <a:lstStyle/>
          <a:p>
            <a:r>
              <a:rPr lang="en-US" sz="1400" dirty="0">
                <a:latin typeface="Verdana" charset="0"/>
                <a:ea typeface="Verdana" charset="0"/>
                <a:cs typeface="Verdana" charset="0"/>
              </a:rPr>
              <a:t>A cell’s life happens in stages. Almost 80 percent of a cell's lifespan is spent in the </a:t>
            </a:r>
            <a:r>
              <a:rPr lang="en-US" sz="1400" b="1" dirty="0">
                <a:latin typeface="Verdana" charset="0"/>
                <a:ea typeface="Verdana" charset="0"/>
                <a:cs typeface="Verdana" charset="0"/>
              </a:rPr>
              <a:t>interphase</a:t>
            </a:r>
            <a:r>
              <a:rPr lang="en-US" sz="1400" dirty="0">
                <a:latin typeface="Verdana" charset="0"/>
                <a:ea typeface="Verdana" charset="0"/>
                <a:cs typeface="Verdana" charset="0"/>
              </a:rPr>
              <a:t> stage. During this stage, the cell grows in size and does the work all cells do: breaking down sugars, synthesizing proteins, etc.  Then it prepares to divide. It makes copies of all its organelles and copies its DNA to get ready for mitosis.</a:t>
            </a:r>
          </a:p>
          <a:p>
            <a:endParaRPr lang="en-US" sz="1400" dirty="0">
              <a:latin typeface="Verdana" charset="0"/>
              <a:ea typeface="Verdana" charset="0"/>
              <a:cs typeface="Verdana" charset="0"/>
            </a:endParaRPr>
          </a:p>
          <a:p>
            <a:r>
              <a:rPr lang="en-US" sz="1400" b="1" dirty="0">
                <a:latin typeface="Verdana" charset="0"/>
                <a:ea typeface="Verdana" charset="0"/>
                <a:cs typeface="Verdana" charset="0"/>
              </a:rPr>
              <a:t>Mitosis</a:t>
            </a:r>
            <a:r>
              <a:rPr lang="en-US" sz="1400" dirty="0">
                <a:latin typeface="Verdana" charset="0"/>
                <a:ea typeface="Verdana" charset="0"/>
                <a:cs typeface="Verdana" charset="0"/>
              </a:rPr>
              <a:t> is the process where a single cell nucleus divides into two identical “daughter” cells. Each daughter cell will begin to grow and eventually divide again, creating a constant source of fresh cells to replenish cells that die.</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In the four stages of mitosis, the nuclear material of the cell is sorted into two new nuclei, and the rest of the cell is split in half. The four stages are </a:t>
            </a:r>
            <a:r>
              <a:rPr lang="en-US" sz="1400" b="1" dirty="0">
                <a:latin typeface="Verdana" charset="0"/>
                <a:ea typeface="Verdana" charset="0"/>
                <a:cs typeface="Verdana" charset="0"/>
              </a:rPr>
              <a:t>prophase</a:t>
            </a:r>
            <a:r>
              <a:rPr lang="en-US" sz="1400" dirty="0">
                <a:latin typeface="Verdana" charset="0"/>
                <a:ea typeface="Verdana" charset="0"/>
                <a:cs typeface="Verdana" charset="0"/>
              </a:rPr>
              <a:t>, </a:t>
            </a:r>
            <a:r>
              <a:rPr lang="en-US" sz="1400" b="1" dirty="0">
                <a:latin typeface="Verdana" charset="0"/>
                <a:ea typeface="Verdana" charset="0"/>
                <a:cs typeface="Verdana" charset="0"/>
              </a:rPr>
              <a:t>metaphase</a:t>
            </a:r>
            <a:r>
              <a:rPr lang="en-US" sz="1400" dirty="0">
                <a:latin typeface="Verdana" charset="0"/>
                <a:ea typeface="Verdana" charset="0"/>
                <a:cs typeface="Verdana" charset="0"/>
              </a:rPr>
              <a:t>, </a:t>
            </a:r>
            <a:r>
              <a:rPr lang="en-US" sz="1400" b="1" dirty="0">
                <a:latin typeface="Verdana" charset="0"/>
                <a:ea typeface="Verdana" charset="0"/>
                <a:cs typeface="Verdana" charset="0"/>
              </a:rPr>
              <a:t>anaphase</a:t>
            </a:r>
            <a:r>
              <a:rPr lang="en-US" sz="1400" dirty="0">
                <a:latin typeface="Verdana" charset="0"/>
                <a:ea typeface="Verdana" charset="0"/>
                <a:cs typeface="Verdana" charset="0"/>
              </a:rPr>
              <a:t>, and </a:t>
            </a:r>
            <a:r>
              <a:rPr lang="en-US" sz="1400" b="1" dirty="0">
                <a:latin typeface="Verdana" charset="0"/>
                <a:ea typeface="Verdana" charset="0"/>
                <a:cs typeface="Verdana" charset="0"/>
              </a:rPr>
              <a:t>telophase</a:t>
            </a:r>
            <a:r>
              <a:rPr lang="en-US" sz="1400" dirty="0">
                <a:latin typeface="Verdana" charset="0"/>
                <a:ea typeface="Verdana" charset="0"/>
                <a:cs typeface="Verdana" charset="0"/>
              </a:rPr>
              <a:t>.</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As mitosis ends, </a:t>
            </a:r>
            <a:r>
              <a:rPr lang="en-US" sz="1400" b="1" dirty="0">
                <a:latin typeface="Verdana" charset="0"/>
                <a:ea typeface="Verdana" charset="0"/>
                <a:cs typeface="Verdana" charset="0"/>
              </a:rPr>
              <a:t>cytokinesis</a:t>
            </a:r>
            <a:r>
              <a:rPr lang="en-US" sz="1400" dirty="0">
                <a:latin typeface="Verdana" charset="0"/>
                <a:ea typeface="Verdana" charset="0"/>
                <a:cs typeface="Verdana" charset="0"/>
              </a:rPr>
              <a:t> begins, splitting the cell into two separate cells.  In this lab, you will use pipe cleaners to model the stages of mitosis and cytokinesis.</a:t>
            </a:r>
          </a:p>
        </p:txBody>
      </p:sp>
      <p:pic>
        <p:nvPicPr>
          <p:cNvPr id="4" name="Picture 3">
            <a:extLst>
              <a:ext uri="{FF2B5EF4-FFF2-40B4-BE49-F238E27FC236}">
                <a16:creationId xmlns:a16="http://schemas.microsoft.com/office/drawing/2014/main" id="{E1979E49-6C39-5040-9060-94AFAE506964}"/>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20000"/>
                    </a14:imgEffect>
                  </a14:imgLayer>
                </a14:imgProps>
              </a:ext>
            </a:extLst>
          </a:blip>
          <a:srcRect l="5217" t="6066" r="34384" b="25423"/>
          <a:stretch/>
        </p:blipFill>
        <p:spPr>
          <a:xfrm>
            <a:off x="5193792" y="1593136"/>
            <a:ext cx="2045632" cy="1309471"/>
          </a:xfrm>
          <a:prstGeom prst="rect">
            <a:avLst/>
          </a:prstGeom>
        </p:spPr>
      </p:pic>
      <p:sp>
        <p:nvSpPr>
          <p:cNvPr id="12" name="Rectangle 11">
            <a:extLst>
              <a:ext uri="{FF2B5EF4-FFF2-40B4-BE49-F238E27FC236}">
                <a16:creationId xmlns:a16="http://schemas.microsoft.com/office/drawing/2014/main" id="{D8701596-D128-4491-A3C5-CFBA46659A8B}"/>
              </a:ext>
            </a:extLst>
          </p:cNvPr>
          <p:cNvSpPr/>
          <p:nvPr/>
        </p:nvSpPr>
        <p:spPr>
          <a:xfrm>
            <a:off x="344499" y="6741717"/>
            <a:ext cx="7095744" cy="1100389"/>
          </a:xfrm>
          <a:prstGeom prst="rect">
            <a:avLst/>
          </a:prstGeom>
          <a:solidFill>
            <a:srgbClr val="B9CDE5"/>
          </a:solidFill>
          <a:ln>
            <a:noFill/>
          </a:ln>
        </p:spPr>
        <p:style>
          <a:lnRef idx="1">
            <a:schemeClr val="accent1"/>
          </a:lnRef>
          <a:fillRef idx="3">
            <a:schemeClr val="accent1"/>
          </a:fillRef>
          <a:effectRef idx="2">
            <a:schemeClr val="accent1"/>
          </a:effectRef>
          <a:fontRef idx="minor">
            <a:schemeClr val="lt1"/>
          </a:fontRef>
        </p:style>
        <p:txBody>
          <a:bodyPr numCol="2" rtlCol="0" anchor="t" anchorCtr="0"/>
          <a:lstStyle/>
          <a:p>
            <a:pPr>
              <a:spcAft>
                <a:spcPts val="600"/>
              </a:spcAft>
            </a:pPr>
            <a:r>
              <a:rPr lang="en-US" sz="1600" b="1" dirty="0">
                <a:solidFill>
                  <a:srgbClr val="000000"/>
                </a:solidFill>
                <a:latin typeface="Verdana"/>
                <a:cs typeface="Verdana"/>
              </a:rPr>
              <a:t>Materials per Group:</a:t>
            </a:r>
            <a:endParaRPr lang="en-US" sz="1400" b="1" dirty="0">
              <a:solidFill>
                <a:schemeClr val="tx1"/>
              </a:solidFill>
              <a:latin typeface="Verdana" charset="0"/>
              <a:ea typeface="Verdana" charset="0"/>
              <a:cs typeface="Verdana" charset="0"/>
            </a:endParaRPr>
          </a:p>
          <a:p>
            <a:pPr marL="285750" indent="-285750">
              <a:buFont typeface="Arial" charset="0"/>
              <a:buChar char="•"/>
            </a:pPr>
            <a:r>
              <a:rPr lang="en-US" sz="1400" dirty="0">
                <a:solidFill>
                  <a:schemeClr val="tx1"/>
                </a:solidFill>
                <a:latin typeface="Verdana" charset="0"/>
                <a:ea typeface="Verdana" charset="0"/>
                <a:cs typeface="Verdana" charset="0"/>
              </a:rPr>
              <a:t>2 paper plates</a:t>
            </a:r>
          </a:p>
          <a:p>
            <a:pPr marL="285750" indent="-285750">
              <a:buFont typeface="Arial" charset="0"/>
              <a:buChar char="•"/>
            </a:pPr>
            <a:r>
              <a:rPr lang="en-US" sz="1400" dirty="0">
                <a:solidFill>
                  <a:schemeClr val="tx1"/>
                </a:solidFill>
                <a:latin typeface="Verdana" charset="0"/>
                <a:ea typeface="Verdana" charset="0"/>
                <a:cs typeface="Verdana" charset="0"/>
              </a:rPr>
              <a:t>2 12” pieces of yarn</a:t>
            </a:r>
          </a:p>
          <a:p>
            <a:pPr marL="285750" indent="-285750">
              <a:buFont typeface="Arial" charset="0"/>
              <a:buChar char="•"/>
            </a:pPr>
            <a:r>
              <a:rPr lang="en-US" sz="1400" dirty="0">
                <a:solidFill>
                  <a:schemeClr val="tx1"/>
                </a:solidFill>
                <a:latin typeface="Verdana" charset="0"/>
                <a:ea typeface="Verdana" charset="0"/>
                <a:cs typeface="Verdana" charset="0"/>
              </a:rPr>
              <a:t>6 to 10 3” pieces of thin string</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Colored pencils </a:t>
            </a:r>
          </a:p>
        </p:txBody>
      </p:sp>
      <p:sp>
        <p:nvSpPr>
          <p:cNvPr id="14" name="TextBox 13">
            <a:extLst>
              <a:ext uri="{FF2B5EF4-FFF2-40B4-BE49-F238E27FC236}">
                <a16:creationId xmlns:a16="http://schemas.microsoft.com/office/drawing/2014/main" id="{84F90926-DA73-4653-8FB8-DFA1D21B75EE}"/>
              </a:ext>
            </a:extLst>
          </p:cNvPr>
          <p:cNvSpPr txBox="1"/>
          <p:nvPr/>
        </p:nvSpPr>
        <p:spPr>
          <a:xfrm>
            <a:off x="324852" y="7898150"/>
            <a:ext cx="7101915" cy="1538883"/>
          </a:xfrm>
          <a:prstGeom prst="rect">
            <a:avLst/>
          </a:prstGeom>
          <a:noFill/>
        </p:spPr>
        <p:txBody>
          <a:bodyPr wrap="square" rtlCol="0">
            <a:spAutoFit/>
          </a:bodyPr>
          <a:lstStyle/>
          <a:p>
            <a:r>
              <a:rPr lang="en-US" sz="1400" b="1" dirty="0">
                <a:latin typeface="Verdana" charset="0"/>
                <a:ea typeface="Verdana" charset="0"/>
                <a:cs typeface="Verdana" charset="0"/>
              </a:rPr>
              <a:t>Procedure: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Stack the two paper plates together. The plates represent a single cell.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In the center of your plate, make a circle out of one piece of yarn as your nuclear membrane.</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Fill your nuclear membrane with the half of the loose string. This is represents </a:t>
            </a:r>
            <a:r>
              <a:rPr lang="en-US" sz="1400" b="1" dirty="0">
                <a:latin typeface="Verdana" panose="020B0604030504040204" pitchFamily="34" charset="0"/>
                <a:ea typeface="Verdana" panose="020B0604030504040204" pitchFamily="34" charset="0"/>
                <a:cs typeface="Verdana" charset="0"/>
              </a:rPr>
              <a:t>chromatin</a:t>
            </a:r>
            <a:r>
              <a:rPr lang="en-US" sz="1400" dirty="0">
                <a:latin typeface="Verdana" panose="020B0604030504040204" pitchFamily="34" charset="0"/>
                <a:ea typeface="Verdana" panose="020B0604030504040204" pitchFamily="34" charset="0"/>
                <a:cs typeface="Verdana" charset="0"/>
              </a:rPr>
              <a:t> (the loose form of DNA normally found in a cell). </a:t>
            </a:r>
          </a:p>
        </p:txBody>
      </p:sp>
    </p:spTree>
    <p:extLst>
      <p:ext uri="{BB962C8B-B14F-4D97-AF65-F5344CB8AC3E}">
        <p14:creationId xmlns:p14="http://schemas.microsoft.com/office/powerpoint/2010/main" val="402239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7" y="654467"/>
            <a:ext cx="5276146" cy="8633133"/>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charset="0"/>
              </a:rPr>
              <a:t>Procedure: </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a:ea typeface="Verdana"/>
                <a:cs typeface="Verdana"/>
              </a:rPr>
              <a:t>It is time for the cell to prepare for mitosis. Double your chromatin (add the rest of the string).</a:t>
            </a: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The </a:t>
            </a:r>
            <a:r>
              <a:rPr lang="en-US" sz="1400" b="1" dirty="0">
                <a:latin typeface="Verdana" panose="020B0604030504040204" pitchFamily="34" charset="0"/>
                <a:ea typeface="Verdana" panose="020B0604030504040204" pitchFamily="34" charset="0"/>
                <a:cs typeface="Verdana" charset="0"/>
              </a:rPr>
              <a:t>prophase</a:t>
            </a:r>
            <a:r>
              <a:rPr lang="en-US" sz="1400" dirty="0">
                <a:latin typeface="Verdana" panose="020B0604030504040204" pitchFamily="34" charset="0"/>
                <a:ea typeface="Verdana" panose="020B0604030504040204" pitchFamily="34" charset="0"/>
                <a:cs typeface="Verdana" charset="0"/>
              </a:rPr>
              <a:t> stage of cell division begins when the loose chromatin packs together into </a:t>
            </a:r>
            <a:r>
              <a:rPr lang="en-US" sz="1400" b="1" dirty="0">
                <a:latin typeface="Verdana" panose="020B0604030504040204" pitchFamily="34" charset="0"/>
                <a:ea typeface="Verdana" panose="020B0604030504040204" pitchFamily="34" charset="0"/>
                <a:cs typeface="Verdana" charset="0"/>
              </a:rPr>
              <a:t>chromatids</a:t>
            </a:r>
            <a:r>
              <a:rPr lang="en-US" sz="1400" dirty="0">
                <a:latin typeface="Verdana" panose="020B0604030504040204" pitchFamily="34" charset="0"/>
                <a:ea typeface="Verdana" panose="020B0604030504040204" pitchFamily="34" charset="0"/>
                <a:cs typeface="Verdana" charset="0"/>
              </a:rPr>
              <a:t>. Your pipe cleaners will represent chromatids, Replace the loose string with your pieces of pipe cleaner color on your paper plate. </a:t>
            </a:r>
          </a:p>
          <a:p>
            <a:pPr marL="342900" indent="-342900">
              <a:spcAft>
                <a:spcPts val="600"/>
              </a:spcAft>
              <a:buFont typeface="+mj-lt"/>
              <a:buAutoNum type="arabicPeriod" startAt="4"/>
            </a:pPr>
            <a:r>
              <a:rPr lang="en-US" sz="1400" dirty="0">
                <a:latin typeface="Verdana"/>
                <a:ea typeface="Verdana"/>
                <a:cs typeface="Verdana"/>
              </a:rPr>
              <a:t>Make pairs of the same color and length and twist each pair together to make an “X” shape. The DNA has now formed into </a:t>
            </a:r>
            <a:r>
              <a:rPr lang="en-US" sz="1400" b="1" dirty="0">
                <a:latin typeface="Verdana"/>
                <a:ea typeface="Verdana"/>
                <a:cs typeface="Verdana"/>
              </a:rPr>
              <a:t>chromosome</a:t>
            </a:r>
            <a:r>
              <a:rPr lang="en-US" sz="1400" dirty="0">
                <a:latin typeface="Verdana"/>
                <a:ea typeface="Verdana"/>
                <a:cs typeface="Verdana"/>
              </a:rPr>
              <a:t>: two chromatids connected in the middle.</a:t>
            </a:r>
          </a:p>
          <a:p>
            <a:pPr marL="342900" indent="-342900">
              <a:spcAft>
                <a:spcPts val="600"/>
              </a:spcAft>
              <a:buFont typeface="+mj-lt"/>
              <a:buAutoNum type="arabicPeriod" startAt="4"/>
            </a:pPr>
            <a:r>
              <a:rPr lang="en-US" sz="1400" dirty="0">
                <a:latin typeface="Verdana"/>
                <a:ea typeface="Verdana"/>
                <a:cs typeface="Verdana"/>
              </a:rPr>
              <a:t>Remove the nuclear membrane (yarn).</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colored pencils to sketch the result of the prophase stage at the right. </a:t>
            </a: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During the </a:t>
            </a:r>
            <a:r>
              <a:rPr lang="en-US" sz="1400" b="1" dirty="0">
                <a:latin typeface="Verdana" panose="020B0604030504040204" pitchFamily="34" charset="0"/>
                <a:ea typeface="Verdana" panose="020B0604030504040204" pitchFamily="34" charset="0"/>
                <a:cs typeface="Verdana" charset="0"/>
              </a:rPr>
              <a:t>metaphase</a:t>
            </a:r>
            <a:r>
              <a:rPr lang="en-US" sz="1400" dirty="0">
                <a:latin typeface="Verdana" panose="020B0604030504040204" pitchFamily="34" charset="0"/>
                <a:ea typeface="Verdana" panose="020B0604030504040204" pitchFamily="34" charset="0"/>
                <a:cs typeface="Verdana" charset="0"/>
              </a:rPr>
              <a:t> stage of cell division, the chromosomes line up in the middle of the cell.  Line up your chromosomes so that, if there was an imaginary line running through the middle of the cell, one chromatid would be on either half.</a:t>
            </a: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the colored pencils to illustrate metaphase. </a:t>
            </a: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p:txBody>
      </p:sp>
      <p:grpSp>
        <p:nvGrpSpPr>
          <p:cNvPr id="48" name="Group 47">
            <a:extLst>
              <a:ext uri="{FF2B5EF4-FFF2-40B4-BE49-F238E27FC236}">
                <a16:creationId xmlns:a16="http://schemas.microsoft.com/office/drawing/2014/main" id="{1A85C736-FFEF-DF4C-8037-700352AA7F45}"/>
              </a:ext>
            </a:extLst>
          </p:cNvPr>
          <p:cNvGrpSpPr/>
          <p:nvPr/>
        </p:nvGrpSpPr>
        <p:grpSpPr>
          <a:xfrm>
            <a:off x="5794227" y="2083881"/>
            <a:ext cx="1681028" cy="7111856"/>
            <a:chOff x="5888356" y="1197881"/>
            <a:chExt cx="1681028" cy="7111856"/>
          </a:xfrm>
        </p:grpSpPr>
        <p:sp>
          <p:nvSpPr>
            <p:cNvPr id="26" name="Oval 25">
              <a:extLst>
                <a:ext uri="{FF2B5EF4-FFF2-40B4-BE49-F238E27FC236}">
                  <a16:creationId xmlns:a16="http://schemas.microsoft.com/office/drawing/2014/main" id="{184F9B9A-63D7-9C4F-BA67-33566656B6EC}"/>
                </a:ext>
              </a:extLst>
            </p:cNvPr>
            <p:cNvSpPr>
              <a:spLocks noChangeAspect="1"/>
            </p:cNvSpPr>
            <p:nvPr/>
          </p:nvSpPr>
          <p:spPr>
            <a:xfrm>
              <a:off x="5953944" y="5114119"/>
              <a:ext cx="1615440" cy="9242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3D8D79-1138-0146-ABFA-EE75934EB286}"/>
                </a:ext>
              </a:extLst>
            </p:cNvPr>
            <p:cNvGrpSpPr/>
            <p:nvPr/>
          </p:nvGrpSpPr>
          <p:grpSpPr>
            <a:xfrm>
              <a:off x="5888356" y="1197881"/>
              <a:ext cx="1657033" cy="7111856"/>
              <a:chOff x="5888356" y="1197881"/>
              <a:chExt cx="1657033" cy="7111856"/>
            </a:xfrm>
          </p:grpSpPr>
          <p:sp>
            <p:nvSpPr>
              <p:cNvPr id="4" name="Oval 3">
                <a:extLst>
                  <a:ext uri="{FF2B5EF4-FFF2-40B4-BE49-F238E27FC236}">
                    <a16:creationId xmlns:a16="http://schemas.microsoft.com/office/drawing/2014/main" id="{FA4F91C6-A2E9-3D44-BF36-51B409E6E721}"/>
                  </a:ext>
                </a:extLst>
              </p:cNvPr>
              <p:cNvSpPr>
                <a:spLocks noChangeAspect="1"/>
              </p:cNvSpPr>
              <p:nvPr/>
            </p:nvSpPr>
            <p:spPr>
              <a:xfrm>
                <a:off x="6258744" y="119788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B292FEF-E6BB-2846-9E04-796292FE3A07}"/>
                  </a:ext>
                </a:extLst>
              </p:cNvPr>
              <p:cNvCxnSpPr/>
              <p:nvPr/>
            </p:nvCxnSpPr>
            <p:spPr>
              <a:xfrm>
                <a:off x="6752738" y="25926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91CC0E6-F74F-5043-B1E3-9C42FAC2C17F}"/>
                  </a:ext>
                </a:extLst>
              </p:cNvPr>
              <p:cNvSpPr>
                <a:spLocks noChangeAspect="1"/>
              </p:cNvSpPr>
              <p:nvPr/>
            </p:nvSpPr>
            <p:spPr>
              <a:xfrm>
                <a:off x="6248145" y="311883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2445F97-023C-9349-A7BA-54A30F7DD566}"/>
                  </a:ext>
                </a:extLst>
              </p:cNvPr>
              <p:cNvCxnSpPr/>
              <p:nvPr/>
            </p:nvCxnSpPr>
            <p:spPr>
              <a:xfrm>
                <a:off x="6714373" y="4539004"/>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30DC3A-80D0-5643-9E13-6541AF41CB29}"/>
                  </a:ext>
                </a:extLst>
              </p:cNvPr>
              <p:cNvCxnSpPr/>
              <p:nvPr/>
            </p:nvCxnSpPr>
            <p:spPr>
              <a:xfrm>
                <a:off x="6714373" y="64014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FAD436C4-E98D-B444-86E6-8C6F2D586EA1}"/>
                  </a:ext>
                </a:extLst>
              </p:cNvPr>
              <p:cNvSpPr>
                <a:spLocks noChangeAspect="1"/>
              </p:cNvSpPr>
              <p:nvPr/>
            </p:nvSpPr>
            <p:spPr>
              <a:xfrm>
                <a:off x="5888356" y="6900083"/>
                <a:ext cx="1657033" cy="972984"/>
              </a:xfrm>
              <a:custGeom>
                <a:avLst/>
                <a:gdLst>
                  <a:gd name="connsiteX0" fmla="*/ 1225176 w 1657033"/>
                  <a:gd name="connsiteY0" fmla="*/ 0 h 901433"/>
                  <a:gd name="connsiteX1" fmla="*/ 1657033 w 1657033"/>
                  <a:gd name="connsiteY1" fmla="*/ 431857 h 901433"/>
                  <a:gd name="connsiteX2" fmla="*/ 1225176 w 1657033"/>
                  <a:gd name="connsiteY2" fmla="*/ 863714 h 901433"/>
                  <a:gd name="connsiteX3" fmla="*/ 867074 w 1657033"/>
                  <a:gd name="connsiteY3" fmla="*/ 673312 h 901433"/>
                  <a:gd name="connsiteX4" fmla="*/ 836309 w 1657033"/>
                  <a:gd name="connsiteY4" fmla="*/ 616632 h 901433"/>
                  <a:gd name="connsiteX5" fmla="*/ 829777 w 1657033"/>
                  <a:gd name="connsiteY5" fmla="*/ 637674 h 901433"/>
                  <a:gd name="connsiteX6" fmla="*/ 431857 w 1657033"/>
                  <a:gd name="connsiteY6" fmla="*/ 901433 h 901433"/>
                  <a:gd name="connsiteX7" fmla="*/ 0 w 1657033"/>
                  <a:gd name="connsiteY7" fmla="*/ 469576 h 901433"/>
                  <a:gd name="connsiteX8" fmla="*/ 431857 w 1657033"/>
                  <a:gd name="connsiteY8" fmla="*/ 37719 h 901433"/>
                  <a:gd name="connsiteX9" fmla="*/ 789960 w 1657033"/>
                  <a:gd name="connsiteY9" fmla="*/ 228121 h 901433"/>
                  <a:gd name="connsiteX10" fmla="*/ 820725 w 1657033"/>
                  <a:gd name="connsiteY10" fmla="*/ 284801 h 901433"/>
                  <a:gd name="connsiteX11" fmla="*/ 827257 w 1657033"/>
                  <a:gd name="connsiteY11" fmla="*/ 263759 h 901433"/>
                  <a:gd name="connsiteX12" fmla="*/ 1225176 w 1657033"/>
                  <a:gd name="connsiteY12" fmla="*/ 0 h 90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7033" h="901433">
                    <a:moveTo>
                      <a:pt x="1225176" y="0"/>
                    </a:moveTo>
                    <a:cubicBezTo>
                      <a:pt x="1463684" y="0"/>
                      <a:pt x="1657033" y="193349"/>
                      <a:pt x="1657033" y="431857"/>
                    </a:cubicBezTo>
                    <a:cubicBezTo>
                      <a:pt x="1657033" y="670365"/>
                      <a:pt x="1463684" y="863714"/>
                      <a:pt x="1225176" y="863714"/>
                    </a:cubicBezTo>
                    <a:cubicBezTo>
                      <a:pt x="1076109" y="863714"/>
                      <a:pt x="944681" y="788187"/>
                      <a:pt x="867074" y="673312"/>
                    </a:cubicBezTo>
                    <a:lnTo>
                      <a:pt x="836309" y="616632"/>
                    </a:lnTo>
                    <a:lnTo>
                      <a:pt x="829777" y="637674"/>
                    </a:lnTo>
                    <a:cubicBezTo>
                      <a:pt x="764217" y="792674"/>
                      <a:pt x="610738" y="901433"/>
                      <a:pt x="431857" y="901433"/>
                    </a:cubicBezTo>
                    <a:cubicBezTo>
                      <a:pt x="193349" y="901433"/>
                      <a:pt x="0" y="708084"/>
                      <a:pt x="0" y="469576"/>
                    </a:cubicBezTo>
                    <a:cubicBezTo>
                      <a:pt x="0" y="231068"/>
                      <a:pt x="193349" y="37719"/>
                      <a:pt x="431857" y="37719"/>
                    </a:cubicBezTo>
                    <a:cubicBezTo>
                      <a:pt x="580925" y="37719"/>
                      <a:pt x="712352" y="113246"/>
                      <a:pt x="789960" y="228121"/>
                    </a:cubicBezTo>
                    <a:lnTo>
                      <a:pt x="820725" y="284801"/>
                    </a:lnTo>
                    <a:lnTo>
                      <a:pt x="827257" y="263759"/>
                    </a:lnTo>
                    <a:cubicBezTo>
                      <a:pt x="892816" y="108759"/>
                      <a:pt x="1046295" y="0"/>
                      <a:pt x="1225176"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35C5E8D-B5F9-4740-971A-554EE73F2D1A}"/>
                  </a:ext>
                </a:extLst>
              </p:cNvPr>
              <p:cNvSpPr/>
              <p:nvPr/>
            </p:nvSpPr>
            <p:spPr>
              <a:xfrm>
                <a:off x="6189122" y="2284910"/>
                <a:ext cx="1127232"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Prophase</a:t>
                </a:r>
                <a:endParaRPr lang="en-US" sz="1400" dirty="0"/>
              </a:p>
            </p:txBody>
          </p:sp>
          <p:sp>
            <p:nvSpPr>
              <p:cNvPr id="44" name="Rectangle 43">
                <a:extLst>
                  <a:ext uri="{FF2B5EF4-FFF2-40B4-BE49-F238E27FC236}">
                    <a16:creationId xmlns:a16="http://schemas.microsoft.com/office/drawing/2014/main" id="{121D1036-DAD4-DD4A-A15D-76B8BADFA743}"/>
                  </a:ext>
                </a:extLst>
              </p:cNvPr>
              <p:cNvSpPr/>
              <p:nvPr/>
            </p:nvSpPr>
            <p:spPr>
              <a:xfrm>
                <a:off x="6165160" y="4231227"/>
                <a:ext cx="1273105"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Metaphase</a:t>
                </a:r>
                <a:endParaRPr lang="en-US" sz="1400" dirty="0"/>
              </a:p>
            </p:txBody>
          </p:sp>
          <p:sp>
            <p:nvSpPr>
              <p:cNvPr id="45" name="Rectangle 44">
                <a:extLst>
                  <a:ext uri="{FF2B5EF4-FFF2-40B4-BE49-F238E27FC236}">
                    <a16:creationId xmlns:a16="http://schemas.microsoft.com/office/drawing/2014/main" id="{85DA1827-3FB8-1F47-B14E-59FDA08954C1}"/>
                  </a:ext>
                </a:extLst>
              </p:cNvPr>
              <p:cNvSpPr/>
              <p:nvPr/>
            </p:nvSpPr>
            <p:spPr>
              <a:xfrm>
                <a:off x="6165160" y="6070517"/>
                <a:ext cx="1170513"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Anaphase</a:t>
                </a:r>
                <a:endParaRPr lang="en-US" sz="1200" dirty="0"/>
              </a:p>
            </p:txBody>
          </p:sp>
          <p:sp>
            <p:nvSpPr>
              <p:cNvPr id="46" name="Rectangle 45">
                <a:extLst>
                  <a:ext uri="{FF2B5EF4-FFF2-40B4-BE49-F238E27FC236}">
                    <a16:creationId xmlns:a16="http://schemas.microsoft.com/office/drawing/2014/main" id="{4B9A0CBB-E223-F34A-9FD5-6692EBD1D6CA}"/>
                  </a:ext>
                </a:extLst>
              </p:cNvPr>
              <p:cNvSpPr/>
              <p:nvPr/>
            </p:nvSpPr>
            <p:spPr>
              <a:xfrm>
                <a:off x="6189122" y="8001960"/>
                <a:ext cx="1207382"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Telophase</a:t>
                </a:r>
                <a:endParaRPr lang="en-US" sz="1400" dirty="0"/>
              </a:p>
            </p:txBody>
          </p:sp>
        </p:grpSp>
      </p:grpSp>
      <p:sp>
        <p:nvSpPr>
          <p:cNvPr id="50" name="TextBox 49">
            <a:extLst>
              <a:ext uri="{FF2B5EF4-FFF2-40B4-BE49-F238E27FC236}">
                <a16:creationId xmlns:a16="http://schemas.microsoft.com/office/drawing/2014/main" id="{9B4EF471-0B74-1E4E-BDCD-29E17899BE8C}"/>
              </a:ext>
            </a:extLst>
          </p:cNvPr>
          <p:cNvSpPr txBox="1"/>
          <p:nvPr/>
        </p:nvSpPr>
        <p:spPr>
          <a:xfrm>
            <a:off x="6094993" y="1391419"/>
            <a:ext cx="1184940" cy="523220"/>
          </a:xfrm>
          <a:prstGeom prst="rect">
            <a:avLst/>
          </a:prstGeom>
          <a:noFill/>
        </p:spPr>
        <p:txBody>
          <a:bodyPr wrap="non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Stages of </a:t>
            </a:r>
          </a:p>
          <a:p>
            <a:pPr algn="ctr"/>
            <a:r>
              <a:rPr lang="en-US" sz="1400" b="1" dirty="0">
                <a:latin typeface="Verdana" panose="020B0604030504040204" pitchFamily="34" charset="0"/>
                <a:ea typeface="Verdana" panose="020B0604030504040204" pitchFamily="34" charset="0"/>
                <a:cs typeface="Verdana" panose="020B0604030504040204" pitchFamily="34" charset="0"/>
              </a:rPr>
              <a:t>Mitosis</a:t>
            </a:r>
          </a:p>
        </p:txBody>
      </p:sp>
      <p:sp>
        <p:nvSpPr>
          <p:cNvPr id="19" name="Rectangle: Rounded Corners 5">
            <a:extLst>
              <a:ext uri="{FF2B5EF4-FFF2-40B4-BE49-F238E27FC236}">
                <a16:creationId xmlns:a16="http://schemas.microsoft.com/office/drawing/2014/main" id="{3FA5F918-C919-4E42-A482-F11CADB44CEB}"/>
              </a:ext>
            </a:extLst>
          </p:cNvPr>
          <p:cNvSpPr/>
          <p:nvPr/>
        </p:nvSpPr>
        <p:spPr>
          <a:xfrm>
            <a:off x="425900" y="1554822"/>
            <a:ext cx="5122200" cy="2285252"/>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Check for Understanding: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What stage has the cell been in up to this point? How can you tell?</a:t>
            </a:r>
            <a:endParaRPr kumimoji="0" lang="en-US" sz="14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2EC6A581-81AC-47E1-854D-13C8E9A72CF9}"/>
              </a:ext>
            </a:extLst>
          </p:cNvPr>
          <p:cNvCxnSpPr>
            <a:cxnSpLocks/>
          </p:cNvCxnSpPr>
          <p:nvPr/>
        </p:nvCxnSpPr>
        <p:spPr>
          <a:xfrm>
            <a:off x="1591609" y="8292740"/>
            <a:ext cx="2671482" cy="125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B3F87AB0-5D2A-4F8F-B99B-491F4A92B088}"/>
              </a:ext>
            </a:extLst>
          </p:cNvPr>
          <p:cNvSpPr/>
          <p:nvPr/>
        </p:nvSpPr>
        <p:spPr>
          <a:xfrm>
            <a:off x="1794809" y="8222337"/>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C0F97F-FC48-47EA-A977-558859A86D4F}"/>
              </a:ext>
            </a:extLst>
          </p:cNvPr>
          <p:cNvSpPr/>
          <p:nvPr/>
        </p:nvSpPr>
        <p:spPr>
          <a:xfrm flipH="1">
            <a:off x="2440268" y="8200865"/>
            <a:ext cx="508000" cy="94877"/>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4A95222-B74C-46E1-81A9-09A3BC18E4E7}"/>
              </a:ext>
            </a:extLst>
          </p:cNvPr>
          <p:cNvSpPr/>
          <p:nvPr/>
        </p:nvSpPr>
        <p:spPr>
          <a:xfrm>
            <a:off x="3091560" y="8236896"/>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1BAF558-1F36-47E7-9ACE-1894AE18AA9E}"/>
              </a:ext>
            </a:extLst>
          </p:cNvPr>
          <p:cNvSpPr/>
          <p:nvPr/>
        </p:nvSpPr>
        <p:spPr>
          <a:xfrm>
            <a:off x="3554033" y="8237828"/>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CDF4C0D-2656-4B71-AA3D-46110C8DD2AC}"/>
              </a:ext>
            </a:extLst>
          </p:cNvPr>
          <p:cNvSpPr/>
          <p:nvPr/>
        </p:nvSpPr>
        <p:spPr>
          <a:xfrm flipV="1">
            <a:off x="1794809" y="8289793"/>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4E6E020C-4928-4CD8-95C9-98357871624C}"/>
              </a:ext>
            </a:extLst>
          </p:cNvPr>
          <p:cNvSpPr/>
          <p:nvPr/>
        </p:nvSpPr>
        <p:spPr>
          <a:xfrm flipH="1" flipV="1">
            <a:off x="2440268" y="8292795"/>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E30B93A7-998C-404D-A68A-D7B6ACB4EAD9}"/>
              </a:ext>
            </a:extLst>
          </p:cNvPr>
          <p:cNvSpPr/>
          <p:nvPr/>
        </p:nvSpPr>
        <p:spPr>
          <a:xfrm flipV="1">
            <a:off x="3091560" y="8304352"/>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E2F34BB-B37E-4057-AE1C-3B533E4F311F}"/>
              </a:ext>
            </a:extLst>
          </p:cNvPr>
          <p:cNvSpPr/>
          <p:nvPr/>
        </p:nvSpPr>
        <p:spPr>
          <a:xfrm flipV="1">
            <a:off x="3554033" y="8305284"/>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27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7" y="654467"/>
            <a:ext cx="7023423" cy="6170920"/>
          </a:xfrm>
          <a:prstGeom prst="rect">
            <a:avLst/>
          </a:prstGeom>
          <a:noFill/>
        </p:spPr>
        <p:txBody>
          <a:bodyPr wrap="square" rtlCol="0" anchor="ctr">
            <a:spAutoFit/>
          </a:bodyPr>
          <a:lstStyle/>
          <a:p>
            <a:pPr>
              <a:defRPr/>
            </a:pPr>
            <a:r>
              <a:rPr kumimoji="0" lang="en-US" sz="1400" b="1" i="0" u="none" strike="noStrike" kern="1200" cap="none" spc="0" normalizeH="0" baseline="0" noProof="0" dirty="0">
                <a:ln>
                  <a:noFill/>
                </a:ln>
                <a:effectLst/>
                <a:uLnTx/>
                <a:uFillTx/>
                <a:latin typeface="Verdana"/>
                <a:ea typeface="Verdana"/>
                <a:cs typeface="Verdana"/>
              </a:rPr>
              <a:t>Procedure:</a:t>
            </a:r>
            <a:r>
              <a:rPr lang="en-US" sz="1400" b="1" dirty="0">
                <a:latin typeface="Verdana"/>
                <a:ea typeface="Verdana"/>
                <a:cs typeface="Verdana"/>
              </a:rPr>
              <a:t> </a:t>
            </a:r>
            <a:endParaRPr lang="en-US" sz="1400" dirty="0">
              <a:latin typeface="Verdana" panose="020B0604030504040204" pitchFamily="34" charset="0"/>
              <a:ea typeface="Verdana" panose="020B0604030504040204" pitchFamily="34" charset="0"/>
              <a:cs typeface="Verdana" charset="0"/>
            </a:endParaRPr>
          </a:p>
          <a:p>
            <a:pPr>
              <a:defRPr/>
            </a:pPr>
            <a:endParaRPr lang="en-US" sz="1400" dirty="0">
              <a:latin typeface="Verdana"/>
              <a:ea typeface="Verdana"/>
              <a:cs typeface="Verdana"/>
            </a:endParaRPr>
          </a:p>
          <a:p>
            <a:pPr>
              <a:defRPr/>
            </a:pPr>
            <a:r>
              <a:rPr lang="en-US" sz="1400" dirty="0">
                <a:latin typeface="Verdana"/>
                <a:ea typeface="Verdana"/>
                <a:cs typeface="Verdana"/>
              </a:rPr>
              <a:t>11. During </a:t>
            </a:r>
            <a:r>
              <a:rPr lang="en-US" sz="1400" b="1" dirty="0">
                <a:latin typeface="Verdana"/>
                <a:ea typeface="Verdana"/>
                <a:cs typeface="Verdana"/>
              </a:rPr>
              <a:t>anaphase,</a:t>
            </a:r>
            <a:r>
              <a:rPr lang="en-US" sz="1400" dirty="0">
                <a:latin typeface="Verdana"/>
                <a:ea typeface="Verdana"/>
                <a:cs typeface="Verdana"/>
              </a:rPr>
              <a:t> the sister chromosomes move away from each</a:t>
            </a:r>
            <a:endParaRPr lang="en-US" sz="1400" dirty="0">
              <a:latin typeface="Calibri" panose="020F0502020204030204"/>
              <a:ea typeface="Verdana"/>
              <a:cs typeface="Calibri" panose="020F0502020204030204"/>
            </a:endParaRPr>
          </a:p>
          <a:p>
            <a:pPr>
              <a:defRPr/>
            </a:pPr>
            <a:r>
              <a:rPr lang="en-US" sz="1400" dirty="0">
                <a:latin typeface="Verdana"/>
                <a:ea typeface="Verdana"/>
                <a:cs typeface="Verdana"/>
              </a:rPr>
              <a:t>      other to opposite ends of the cell. Separate the chromatids by</a:t>
            </a:r>
            <a:endParaRPr lang="en-US" sz="1400" dirty="0">
              <a:latin typeface="Calibri" panose="020F0502020204030204"/>
              <a:ea typeface="Verdana"/>
              <a:cs typeface="Calibri" panose="020F0502020204030204"/>
            </a:endParaRPr>
          </a:p>
          <a:p>
            <a:pPr>
              <a:defRPr/>
            </a:pPr>
            <a:r>
              <a:rPr lang="en-US" sz="1400" dirty="0">
                <a:latin typeface="Verdana"/>
                <a:ea typeface="Verdana"/>
                <a:cs typeface="Verdana"/>
              </a:rPr>
              <a:t>      untwisting each pair. As you work, leave the chromatids lined up along</a:t>
            </a:r>
            <a:endParaRPr lang="en-US" sz="1400" dirty="0">
              <a:latin typeface="Calibri" panose="020F0502020204030204"/>
              <a:ea typeface="Verdana"/>
              <a:cs typeface="Calibri" panose="020F0502020204030204"/>
            </a:endParaRPr>
          </a:p>
          <a:p>
            <a:pPr>
              <a:defRPr/>
            </a:pPr>
            <a:r>
              <a:rPr lang="en-US" sz="1400" dirty="0">
                <a:latin typeface="Verdana"/>
                <a:ea typeface="Verdana"/>
                <a:cs typeface="Verdana"/>
              </a:rPr>
              <a:t>      the middle of the plate as if they were when they were still connected.</a:t>
            </a:r>
            <a:endParaRPr lang="en-US" sz="1400" dirty="0">
              <a:ea typeface="+mn-lt"/>
              <a:cs typeface="+mn-lt"/>
            </a:endParaRPr>
          </a:p>
          <a:p>
            <a:pPr>
              <a:defRPr/>
            </a:pPr>
            <a:endParaRPr lang="en-US" sz="1400" dirty="0">
              <a:latin typeface="Verdana"/>
              <a:ea typeface="Verdana"/>
              <a:cs typeface="Verdana"/>
            </a:endParaRPr>
          </a:p>
          <a:p>
            <a:pPr marL="342900" indent="-342900">
              <a:spcAft>
                <a:spcPts val="600"/>
              </a:spcAft>
              <a:buFont typeface="+mj-lt"/>
              <a:buAutoNum type="arabicPeriod" startAt="12"/>
              <a:defRPr/>
            </a:pPr>
            <a:r>
              <a:rPr kumimoji="0" lang="en-US" sz="1400" b="0" i="0" u="none" strike="noStrike" kern="1200" cap="none" spc="0" normalizeH="0" baseline="0" noProof="0" dirty="0">
                <a:ln>
                  <a:noFill/>
                </a:ln>
                <a:effectLst/>
                <a:uLnTx/>
                <a:uFillTx/>
                <a:latin typeface="Verdana"/>
                <a:ea typeface="Verdana"/>
                <a:cs typeface="Verdana"/>
              </a:rPr>
              <a:t>Take one chromatid and slide it to the left side of the plate. Take the matching chromatid and slide it to the right side of the plate.</a:t>
            </a:r>
            <a:r>
              <a:rPr lang="en-US" sz="1400" dirty="0">
                <a:latin typeface="Verdana"/>
                <a:ea typeface="Verdana"/>
                <a:cs typeface="Verdana"/>
              </a:rPr>
              <a:t> </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startAt="12"/>
              <a:tabLst/>
              <a:defRPr/>
            </a:pPr>
            <a:r>
              <a:rPr kumimoji="0" lang="en-US" sz="1400" b="0" i="0" u="none" strike="noStrike" kern="1200" cap="none" spc="0" normalizeH="0" baseline="0" noProof="0" dirty="0">
                <a:ln>
                  <a:noFill/>
                </a:ln>
                <a:effectLst/>
                <a:uLnTx/>
                <a:uFillTx/>
                <a:latin typeface="Verdana"/>
                <a:ea typeface="Verdana"/>
                <a:cs typeface="Verdana"/>
              </a:rPr>
              <a:t>Use the colored pencils to illustrate anaphase on the previous page.</a:t>
            </a:r>
            <a:r>
              <a:rPr lang="en-US" sz="1400" dirty="0">
                <a:latin typeface="Verdana"/>
                <a:ea typeface="Verdana"/>
                <a:cs typeface="Verdana"/>
              </a:rPr>
              <a:t> </a:t>
            </a:r>
            <a:endParaRPr lang="en-US" sz="14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charset="0"/>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startAt="12"/>
              <a:tabLst/>
              <a:defRPr/>
            </a:pPr>
            <a:r>
              <a:rPr kumimoji="0" lang="en-US" sz="1400" b="0" i="0" u="none" strike="noStrike" kern="1200" cap="none" spc="0" normalizeH="0" baseline="0" noProof="0" dirty="0">
                <a:ln>
                  <a:noFill/>
                </a:ln>
                <a:effectLst/>
                <a:uLnTx/>
                <a:uFillTx/>
                <a:latin typeface="Verdana"/>
                <a:ea typeface="Verdana"/>
                <a:cs typeface="Verdana"/>
              </a:rPr>
              <a:t>At the same time as telophase, </a:t>
            </a:r>
            <a:r>
              <a:rPr kumimoji="0" lang="en-US" sz="1400" b="1" i="0" u="none" strike="noStrike" kern="1200" cap="none" spc="0" normalizeH="0" baseline="0" noProof="0" dirty="0">
                <a:ln>
                  <a:noFill/>
                </a:ln>
                <a:effectLst/>
                <a:uLnTx/>
                <a:uFillTx/>
                <a:latin typeface="Verdana"/>
                <a:ea typeface="Verdana"/>
                <a:cs typeface="Verdana"/>
              </a:rPr>
              <a:t>cytokinesis</a:t>
            </a:r>
            <a:r>
              <a:rPr kumimoji="0" lang="en-US" sz="1400" b="0" i="0" u="none" strike="noStrike" kern="1200" cap="none" spc="0" normalizeH="0" baseline="0" noProof="0" dirty="0">
                <a:ln>
                  <a:noFill/>
                </a:ln>
                <a:effectLst/>
                <a:uLnTx/>
                <a:uFillTx/>
                <a:latin typeface="Verdana"/>
                <a:ea typeface="Verdana"/>
                <a:cs typeface="Verdana"/>
              </a:rPr>
              <a:t> begins to pull apart the two cells. The cell membrane pinches in, forming two separate cells. Unstack the two plates and put them side by side, slightly overlapping. (Hint: Look at the telophase/cytokinesis stage on the previous page.)</a:t>
            </a:r>
            <a:endParaRPr lang="en-US" sz="1400" b="0" i="0" u="none" strike="noStrike" kern="1200" cap="none" spc="0" normalizeH="0" baseline="0" noProof="0" dirty="0">
              <a:ln>
                <a:noFill/>
              </a:ln>
              <a:effectLst/>
              <a:uLnTx/>
              <a:uFillTx/>
              <a:latin typeface="Verdana"/>
              <a:ea typeface="Verdana"/>
              <a:cs typeface="Verdana"/>
            </a:endParaRP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startAt="12"/>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rPr>
              <a:t>During </a:t>
            </a: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rPr>
              <a:t>telophase, </a:t>
            </a: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rPr>
              <a:t>several steps happen: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rPr>
              <a:t>Nuclear membranes begin to form around the DNA of each new cell. Place a circle of yarn around each of the two sets of pipe cleaners.</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rPr>
              <a:t>Chromatids begin to unwind, forming back into chromatin. Replace each set of pipe cleaners with half the loose string.</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startAt="17"/>
              <a:tabLst/>
              <a:defRPr/>
            </a:pPr>
            <a:r>
              <a:rPr kumimoji="0" lang="en-US" sz="1400" b="0" i="0" u="none" strike="noStrike" kern="1200" cap="none" spc="0" normalizeH="0" baseline="0" noProof="0" dirty="0">
                <a:ln>
                  <a:noFill/>
                </a:ln>
                <a:effectLst/>
                <a:uLnTx/>
                <a:uFillTx/>
                <a:latin typeface="Verdana"/>
                <a:ea typeface="Verdana"/>
                <a:cs typeface="Verdana"/>
              </a:rPr>
              <a:t>Use the colored pencils to illustrate telophase/cytokinesis.</a:t>
            </a:r>
            <a:endParaRPr lang="en-US" sz="1400" b="0" i="0" u="none" strike="noStrike" kern="1200" cap="none" spc="0" normalizeH="0" baseline="0" noProof="0" dirty="0">
              <a:ln>
                <a:noFill/>
              </a:ln>
              <a:effectLst/>
              <a:uLnTx/>
              <a:uFillTx/>
              <a:latin typeface="Verdana"/>
              <a:ea typeface="Verdana"/>
              <a:cs typeface="Verdana"/>
            </a:endParaRPr>
          </a:p>
          <a:p>
            <a:pPr marL="342900" indent="-342900">
              <a:spcAft>
                <a:spcPts val="600"/>
              </a:spcAft>
              <a:buFont typeface="+mj-lt"/>
              <a:buAutoNum type="arabicPeriod" startAt="17"/>
              <a:defRPr/>
            </a:pPr>
            <a:r>
              <a:rPr lang="en-US" sz="1400" dirty="0">
                <a:solidFill>
                  <a:prstClr val="black"/>
                </a:solidFill>
                <a:latin typeface="Verdana" panose="020B0604030504040204" pitchFamily="34" charset="0"/>
                <a:ea typeface="Verdana" panose="020B0604030504040204" pitchFamily="34" charset="0"/>
                <a:cs typeface="Verdana" charset="0"/>
              </a:rPr>
              <a:t>Use your knowledge of cell division to identify what stage the arrows are pointing at on the next page.  Circle the correct stage.</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startAt="17"/>
              <a:tabLst/>
              <a:defRPr/>
            </a:pP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charset="0"/>
            </a:endParaRPr>
          </a:p>
        </p:txBody>
      </p:sp>
    </p:spTree>
    <p:extLst>
      <p:ext uri="{BB962C8B-B14F-4D97-AF65-F5344CB8AC3E}">
        <p14:creationId xmlns:p14="http://schemas.microsoft.com/office/powerpoint/2010/main" val="262627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graphicFrame>
        <p:nvGraphicFramePr>
          <p:cNvPr id="5" name="Table 4">
            <a:extLst>
              <a:ext uri="{FF2B5EF4-FFF2-40B4-BE49-F238E27FC236}">
                <a16:creationId xmlns:a16="http://schemas.microsoft.com/office/drawing/2014/main" id="{B8AFAEB4-3D0A-DD4D-AAC5-18807AFF7C82}"/>
              </a:ext>
            </a:extLst>
          </p:cNvPr>
          <p:cNvGraphicFramePr>
            <a:graphicFrameLocks noGrp="1"/>
          </p:cNvGraphicFramePr>
          <p:nvPr>
            <p:extLst>
              <p:ext uri="{D42A27DB-BD31-4B8C-83A1-F6EECF244321}">
                <p14:modId xmlns:p14="http://schemas.microsoft.com/office/powerpoint/2010/main" val="2069701519"/>
              </p:ext>
            </p:extLst>
          </p:nvPr>
        </p:nvGraphicFramePr>
        <p:xfrm>
          <a:off x="564777" y="1807366"/>
          <a:ext cx="6844551" cy="7417919"/>
        </p:xfrm>
        <a:graphic>
          <a:graphicData uri="http://schemas.openxmlformats.org/drawingml/2006/table">
            <a:tbl>
              <a:tblPr firstRow="1" bandRow="1">
                <a:tableStyleId>{5940675A-B579-460E-94D1-54222C63F5DA}</a:tableStyleId>
              </a:tblPr>
              <a:tblGrid>
                <a:gridCol w="2281517">
                  <a:extLst>
                    <a:ext uri="{9D8B030D-6E8A-4147-A177-3AD203B41FA5}">
                      <a16:colId xmlns:a16="http://schemas.microsoft.com/office/drawing/2014/main" val="1360649430"/>
                    </a:ext>
                  </a:extLst>
                </a:gridCol>
                <a:gridCol w="2281517">
                  <a:extLst>
                    <a:ext uri="{9D8B030D-6E8A-4147-A177-3AD203B41FA5}">
                      <a16:colId xmlns:a16="http://schemas.microsoft.com/office/drawing/2014/main" val="3910196240"/>
                    </a:ext>
                  </a:extLst>
                </a:gridCol>
                <a:gridCol w="2281517">
                  <a:extLst>
                    <a:ext uri="{9D8B030D-6E8A-4147-A177-3AD203B41FA5}">
                      <a16:colId xmlns:a16="http://schemas.microsoft.com/office/drawing/2014/main" val="1219971396"/>
                    </a:ext>
                  </a:extLst>
                </a:gridCol>
              </a:tblGrid>
              <a:tr h="523343">
                <a:tc>
                  <a:txBody>
                    <a:bodyPr/>
                    <a:lstStyle/>
                    <a:p>
                      <a:pPr algn="ctr"/>
                      <a:endParaRPr lang="en-US" sz="1400" b="1"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 of Mitosis</a:t>
                      </a:r>
                    </a:p>
                    <a:p>
                      <a:pPr algn="ctr"/>
                      <a:r>
                        <a:rPr lang="en-US" sz="1200" b="0" dirty="0">
                          <a:latin typeface="Verdana" panose="020B0604030504040204" pitchFamily="34" charset="0"/>
                          <a:ea typeface="Verdana" panose="020B0604030504040204" pitchFamily="34" charset="0"/>
                          <a:cs typeface="Verdana" panose="020B0604030504040204" pitchFamily="34" charset="0"/>
                        </a:rPr>
                        <a:t>(Circle one)</a:t>
                      </a: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Reasoning</a:t>
                      </a:r>
                    </a:p>
                  </a:txBody>
                  <a:tcPr anchor="ctr">
                    <a:solidFill>
                      <a:schemeClr val="bg1">
                        <a:lumMod val="85000"/>
                      </a:schemeClr>
                    </a:solidFill>
                  </a:tcPr>
                </a:tc>
                <a:extLst>
                  <a:ext uri="{0D108BD9-81ED-4DB2-BD59-A6C34878D82A}">
                    <a16:rowId xmlns:a16="http://schemas.microsoft.com/office/drawing/2014/main" val="63654850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Metaphase </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Anaphase</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Telophase</a:t>
                      </a:r>
                    </a:p>
                  </a:txBody>
                  <a:tcPr anchor="ctr"/>
                </a:tc>
                <a:tc>
                  <a:txBody>
                    <a:bodyPr/>
                    <a:lstStyle/>
                    <a:p>
                      <a:endParaRPr lang="en-US" dirty="0"/>
                    </a:p>
                  </a:txBody>
                  <a:tcPr/>
                </a:tc>
                <a:extLst>
                  <a:ext uri="{0D108BD9-81ED-4DB2-BD59-A6C34878D82A}">
                    <a16:rowId xmlns:a16="http://schemas.microsoft.com/office/drawing/2014/main" val="2894944732"/>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marL="0" algn="ctr" defTabSz="777240" rtl="0" eaLnBrk="1" latinLnBrk="0" hangingPunct="1"/>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Metaphase </a:t>
                      </a:r>
                    </a:p>
                    <a:p>
                      <a:pPr marL="0" algn="ctr" defTabSz="777240" rtl="0" eaLnBrk="1" latinLnBrk="0" hangingPunct="1"/>
                      <a:endPar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algn="ctr" defTabSz="777240" rtl="0" eaLnBrk="1" latinLnBrk="0" hangingPunct="1"/>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Prophase</a:t>
                      </a:r>
                    </a:p>
                    <a:p>
                      <a:pPr marL="0" algn="ctr" defTabSz="777240" rtl="0" eaLnBrk="1" latinLnBrk="0" hangingPunct="1"/>
                      <a:endPar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algn="ctr" defTabSz="777240" rtl="0" eaLnBrk="1" latinLnBrk="0" hangingPunct="1"/>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Telophase</a:t>
                      </a:r>
                    </a:p>
                  </a:txBody>
                  <a:tcPr anchor="ctr"/>
                </a:tc>
                <a:tc>
                  <a:txBody>
                    <a:bodyPr/>
                    <a:lstStyle/>
                    <a:p>
                      <a:endParaRPr lang="en-US" dirty="0"/>
                    </a:p>
                  </a:txBody>
                  <a:tcPr/>
                </a:tc>
                <a:extLst>
                  <a:ext uri="{0D108BD9-81ED-4DB2-BD59-A6C34878D82A}">
                    <a16:rowId xmlns:a16="http://schemas.microsoft.com/office/drawing/2014/main" val="2801751300"/>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Prophase</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Metaphase</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Telophase</a:t>
                      </a:r>
                    </a:p>
                    <a:p>
                      <a:pPr marL="0" algn="ctr" defTabSz="777240" rtl="0" eaLnBrk="1" latinLnBrk="0" hangingPunct="1"/>
                      <a:endPar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endParaRPr lang="en-US" dirty="0"/>
                    </a:p>
                  </a:txBody>
                  <a:tcPr/>
                </a:tc>
                <a:extLst>
                  <a:ext uri="{0D108BD9-81ED-4DB2-BD59-A6C34878D82A}">
                    <a16:rowId xmlns:a16="http://schemas.microsoft.com/office/drawing/2014/main" val="395467619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Anaphase</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Prophase</a:t>
                      </a:r>
                    </a:p>
                    <a:p>
                      <a:pPr algn="ctr"/>
                      <a:endParaRPr lang="en-US" sz="1400" dirty="0">
                        <a:latin typeface="Verdana" panose="020B0604030504040204" pitchFamily="34" charset="0"/>
                        <a:ea typeface="Verdana" panose="020B0604030504040204" pitchFamily="34" charset="0"/>
                        <a:cs typeface="Verdana" panose="020B0604030504040204" pitchFamily="34" charset="0"/>
                      </a:endParaRPr>
                    </a:p>
                    <a:p>
                      <a:pPr algn="ctr"/>
                      <a:r>
                        <a:rPr lang="en-US" sz="1400" dirty="0">
                          <a:latin typeface="Verdana" panose="020B0604030504040204" pitchFamily="34" charset="0"/>
                          <a:ea typeface="Verdana" panose="020B0604030504040204" pitchFamily="34" charset="0"/>
                          <a:cs typeface="Verdana" panose="020B0604030504040204" pitchFamily="34" charset="0"/>
                        </a:rPr>
                        <a:t>Metaphase</a:t>
                      </a:r>
                    </a:p>
                    <a:p>
                      <a:endParaRPr lang="en-US" sz="14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endParaRPr lang="en-US" dirty="0"/>
                    </a:p>
                  </a:txBody>
                  <a:tcPr/>
                </a:tc>
                <a:extLst>
                  <a:ext uri="{0D108BD9-81ED-4DB2-BD59-A6C34878D82A}">
                    <a16:rowId xmlns:a16="http://schemas.microsoft.com/office/drawing/2014/main" val="2123665325"/>
                  </a:ext>
                </a:extLst>
              </a:tr>
            </a:tbl>
          </a:graphicData>
        </a:graphic>
      </p:graphicFrame>
      <p:pic>
        <p:nvPicPr>
          <p:cNvPr id="6" name="Picture 5">
            <a:extLst>
              <a:ext uri="{FF2B5EF4-FFF2-40B4-BE49-F238E27FC236}">
                <a16:creationId xmlns:a16="http://schemas.microsoft.com/office/drawing/2014/main" id="{BD94C15A-52B1-EB4B-A28E-8A1850356C68}"/>
              </a:ext>
            </a:extLst>
          </p:cNvPr>
          <p:cNvPicPr>
            <a:picLocks noChangeAspect="1"/>
          </p:cNvPicPr>
          <p:nvPr/>
        </p:nvPicPr>
        <p:blipFill>
          <a:blip r:embed="rId3"/>
          <a:stretch>
            <a:fillRect/>
          </a:stretch>
        </p:blipFill>
        <p:spPr>
          <a:xfrm>
            <a:off x="690978" y="4274047"/>
            <a:ext cx="2037507" cy="1304200"/>
          </a:xfrm>
          <a:prstGeom prst="rect">
            <a:avLst/>
          </a:prstGeom>
        </p:spPr>
      </p:pic>
      <p:pic>
        <p:nvPicPr>
          <p:cNvPr id="21" name="Picture 20">
            <a:extLst>
              <a:ext uri="{FF2B5EF4-FFF2-40B4-BE49-F238E27FC236}">
                <a16:creationId xmlns:a16="http://schemas.microsoft.com/office/drawing/2014/main" id="{4D9A5AB1-7E01-6941-9CC7-96A0D60B51E6}"/>
              </a:ext>
            </a:extLst>
          </p:cNvPr>
          <p:cNvPicPr>
            <a:picLocks noChangeAspect="1"/>
          </p:cNvPicPr>
          <p:nvPr/>
        </p:nvPicPr>
        <p:blipFill>
          <a:blip r:embed="rId3"/>
          <a:stretch>
            <a:fillRect/>
          </a:stretch>
        </p:blipFill>
        <p:spPr>
          <a:xfrm>
            <a:off x="690976" y="2537877"/>
            <a:ext cx="2037507" cy="1304200"/>
          </a:xfrm>
          <a:prstGeom prst="rect">
            <a:avLst/>
          </a:prstGeom>
        </p:spPr>
      </p:pic>
      <p:cxnSp>
        <p:nvCxnSpPr>
          <p:cNvPr id="8" name="Straight Arrow Connector 7">
            <a:extLst>
              <a:ext uri="{FF2B5EF4-FFF2-40B4-BE49-F238E27FC236}">
                <a16:creationId xmlns:a16="http://schemas.microsoft.com/office/drawing/2014/main" id="{EBA70B24-A20D-0147-8067-25558CC6798F}"/>
              </a:ext>
            </a:extLst>
          </p:cNvPr>
          <p:cNvCxnSpPr/>
          <p:nvPr/>
        </p:nvCxnSpPr>
        <p:spPr>
          <a:xfrm flipH="1" flipV="1">
            <a:off x="1295400" y="4751245"/>
            <a:ext cx="890954" cy="3985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4B6488-E12C-2840-BCF0-17856B0E9270}"/>
              </a:ext>
            </a:extLst>
          </p:cNvPr>
          <p:cNvCxnSpPr>
            <a:cxnSpLocks/>
          </p:cNvCxnSpPr>
          <p:nvPr/>
        </p:nvCxnSpPr>
        <p:spPr>
          <a:xfrm flipV="1">
            <a:off x="1084384" y="3491444"/>
            <a:ext cx="890954" cy="233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AB3E3C2-1F94-4841-8999-721544789A64}"/>
              </a:ext>
            </a:extLst>
          </p:cNvPr>
          <p:cNvPicPr>
            <a:picLocks noChangeAspect="1"/>
          </p:cNvPicPr>
          <p:nvPr/>
        </p:nvPicPr>
        <p:blipFill>
          <a:blip r:embed="rId4"/>
          <a:stretch>
            <a:fillRect/>
          </a:stretch>
        </p:blipFill>
        <p:spPr>
          <a:xfrm>
            <a:off x="690977" y="5990645"/>
            <a:ext cx="2002223" cy="1281423"/>
          </a:xfrm>
          <a:prstGeom prst="rect">
            <a:avLst/>
          </a:prstGeom>
        </p:spPr>
      </p:pic>
      <p:pic>
        <p:nvPicPr>
          <p:cNvPr id="28" name="Picture 27">
            <a:extLst>
              <a:ext uri="{FF2B5EF4-FFF2-40B4-BE49-F238E27FC236}">
                <a16:creationId xmlns:a16="http://schemas.microsoft.com/office/drawing/2014/main" id="{F127CD9F-5D93-E446-A7B2-933D555FECDD}"/>
              </a:ext>
            </a:extLst>
          </p:cNvPr>
          <p:cNvPicPr>
            <a:picLocks noChangeAspect="1"/>
          </p:cNvPicPr>
          <p:nvPr/>
        </p:nvPicPr>
        <p:blipFill>
          <a:blip r:embed="rId4"/>
          <a:stretch>
            <a:fillRect/>
          </a:stretch>
        </p:blipFill>
        <p:spPr>
          <a:xfrm>
            <a:off x="690976" y="7746388"/>
            <a:ext cx="2002223" cy="1281423"/>
          </a:xfrm>
          <a:prstGeom prst="rect">
            <a:avLst/>
          </a:prstGeom>
        </p:spPr>
      </p:pic>
      <p:sp>
        <p:nvSpPr>
          <p:cNvPr id="13" name="Left Brace 12">
            <a:extLst>
              <a:ext uri="{FF2B5EF4-FFF2-40B4-BE49-F238E27FC236}">
                <a16:creationId xmlns:a16="http://schemas.microsoft.com/office/drawing/2014/main" id="{8CFADBAF-72A8-FC47-983C-77E5BDC7B051}"/>
              </a:ext>
            </a:extLst>
          </p:cNvPr>
          <p:cNvSpPr/>
          <p:nvPr/>
        </p:nvSpPr>
        <p:spPr>
          <a:xfrm>
            <a:off x="2186354" y="6528721"/>
            <a:ext cx="234674" cy="454831"/>
          </a:xfrm>
          <a:prstGeom prst="leftBrac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0361E2E1-9156-184A-A4DD-B52B574CA488}"/>
              </a:ext>
            </a:extLst>
          </p:cNvPr>
          <p:cNvCxnSpPr>
            <a:cxnSpLocks/>
          </p:cNvCxnSpPr>
          <p:nvPr/>
        </p:nvCxnSpPr>
        <p:spPr>
          <a:xfrm flipV="1">
            <a:off x="928036" y="8580438"/>
            <a:ext cx="890954" cy="233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97F0254-116E-4953-8117-FAE533A8B0C6}"/>
              </a:ext>
            </a:extLst>
          </p:cNvPr>
          <p:cNvPicPr>
            <a:picLocks noChangeAspect="1"/>
          </p:cNvPicPr>
          <p:nvPr/>
        </p:nvPicPr>
        <p:blipFill>
          <a:blip r:embed="rId3"/>
          <a:stretch>
            <a:fillRect/>
          </a:stretch>
        </p:blipFill>
        <p:spPr>
          <a:xfrm>
            <a:off x="690976" y="2527180"/>
            <a:ext cx="2037507" cy="1304200"/>
          </a:xfrm>
          <a:prstGeom prst="rect">
            <a:avLst/>
          </a:prstGeom>
        </p:spPr>
      </p:pic>
      <p:cxnSp>
        <p:nvCxnSpPr>
          <p:cNvPr id="15" name="Straight Arrow Connector 14">
            <a:extLst>
              <a:ext uri="{FF2B5EF4-FFF2-40B4-BE49-F238E27FC236}">
                <a16:creationId xmlns:a16="http://schemas.microsoft.com/office/drawing/2014/main" id="{56C09671-16DD-43A0-B5C5-C7C9A805CD8A}"/>
              </a:ext>
            </a:extLst>
          </p:cNvPr>
          <p:cNvCxnSpPr>
            <a:cxnSpLocks/>
          </p:cNvCxnSpPr>
          <p:nvPr/>
        </p:nvCxnSpPr>
        <p:spPr>
          <a:xfrm flipH="1">
            <a:off x="1266140" y="3021543"/>
            <a:ext cx="1669084"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D25A52-76D7-41EC-81CF-06AE76DC4997}"/>
              </a:ext>
            </a:extLst>
          </p:cNvPr>
          <p:cNvPicPr>
            <a:picLocks noChangeAspect="1"/>
          </p:cNvPicPr>
          <p:nvPr/>
        </p:nvPicPr>
        <p:blipFill>
          <a:blip r:embed="rId4"/>
          <a:stretch>
            <a:fillRect/>
          </a:stretch>
        </p:blipFill>
        <p:spPr>
          <a:xfrm>
            <a:off x="690977" y="5990645"/>
            <a:ext cx="2002223" cy="1281423"/>
          </a:xfrm>
          <a:prstGeom prst="rect">
            <a:avLst/>
          </a:prstGeom>
        </p:spPr>
      </p:pic>
      <p:pic>
        <p:nvPicPr>
          <p:cNvPr id="17" name="Picture 16">
            <a:extLst>
              <a:ext uri="{FF2B5EF4-FFF2-40B4-BE49-F238E27FC236}">
                <a16:creationId xmlns:a16="http://schemas.microsoft.com/office/drawing/2014/main" id="{8786E50D-A52F-40FF-9C7D-31781992AAD1}"/>
              </a:ext>
            </a:extLst>
          </p:cNvPr>
          <p:cNvPicPr>
            <a:picLocks noChangeAspect="1"/>
          </p:cNvPicPr>
          <p:nvPr/>
        </p:nvPicPr>
        <p:blipFill>
          <a:blip r:embed="rId4"/>
          <a:stretch>
            <a:fillRect/>
          </a:stretch>
        </p:blipFill>
        <p:spPr>
          <a:xfrm>
            <a:off x="690976" y="7746388"/>
            <a:ext cx="2002223" cy="1281423"/>
          </a:xfrm>
          <a:prstGeom prst="rect">
            <a:avLst/>
          </a:prstGeom>
        </p:spPr>
      </p:pic>
      <p:sp>
        <p:nvSpPr>
          <p:cNvPr id="18" name="Left Brace 17">
            <a:extLst>
              <a:ext uri="{FF2B5EF4-FFF2-40B4-BE49-F238E27FC236}">
                <a16:creationId xmlns:a16="http://schemas.microsoft.com/office/drawing/2014/main" id="{3DCC55DD-6109-4D62-B9F5-D8B0C8238F70}"/>
              </a:ext>
            </a:extLst>
          </p:cNvPr>
          <p:cNvSpPr/>
          <p:nvPr/>
        </p:nvSpPr>
        <p:spPr>
          <a:xfrm flipH="1">
            <a:off x="2693200" y="6576046"/>
            <a:ext cx="479768" cy="454831"/>
          </a:xfrm>
          <a:prstGeom prst="leftBrace">
            <a:avLst>
              <a:gd name="adj1" fmla="val 8333"/>
              <a:gd name="adj2" fmla="val 45979"/>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erdana" panose="020B0604030504040204" pitchFamily="34" charset="0"/>
              <a:ea typeface="Verdana" panose="020B0604030504040204" pitchFamily="34" charset="0"/>
            </a:endParaRPr>
          </a:p>
        </p:txBody>
      </p:sp>
      <p:cxnSp>
        <p:nvCxnSpPr>
          <p:cNvPr id="19" name="Straight Arrow Connector 18">
            <a:extLst>
              <a:ext uri="{FF2B5EF4-FFF2-40B4-BE49-F238E27FC236}">
                <a16:creationId xmlns:a16="http://schemas.microsoft.com/office/drawing/2014/main" id="{0F7EAC1C-7D6A-44A2-8DDF-C98A77DB4EB7}"/>
              </a:ext>
            </a:extLst>
          </p:cNvPr>
          <p:cNvCxnSpPr>
            <a:cxnSpLocks/>
          </p:cNvCxnSpPr>
          <p:nvPr/>
        </p:nvCxnSpPr>
        <p:spPr>
          <a:xfrm flipH="1">
            <a:off x="2253924" y="8483769"/>
            <a:ext cx="68130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E74BFD1-8163-43F1-9C57-4235A73B92A9}"/>
              </a:ext>
            </a:extLst>
          </p:cNvPr>
          <p:cNvPicPr>
            <a:picLocks noChangeAspect="1"/>
          </p:cNvPicPr>
          <p:nvPr/>
        </p:nvPicPr>
        <p:blipFill>
          <a:blip r:embed="rId4"/>
          <a:stretch>
            <a:fillRect/>
          </a:stretch>
        </p:blipFill>
        <p:spPr>
          <a:xfrm>
            <a:off x="668956" y="4297317"/>
            <a:ext cx="2002223" cy="1281423"/>
          </a:xfrm>
          <a:prstGeom prst="rect">
            <a:avLst/>
          </a:prstGeom>
        </p:spPr>
      </p:pic>
      <p:cxnSp>
        <p:nvCxnSpPr>
          <p:cNvPr id="22" name="Straight Arrow Connector 21">
            <a:extLst>
              <a:ext uri="{FF2B5EF4-FFF2-40B4-BE49-F238E27FC236}">
                <a16:creationId xmlns:a16="http://schemas.microsoft.com/office/drawing/2014/main" id="{2D594AF4-8686-40A1-9871-C7DAA940D21B}"/>
              </a:ext>
            </a:extLst>
          </p:cNvPr>
          <p:cNvCxnSpPr>
            <a:cxnSpLocks/>
          </p:cNvCxnSpPr>
          <p:nvPr/>
        </p:nvCxnSpPr>
        <p:spPr>
          <a:xfrm flipH="1">
            <a:off x="1434504" y="4867579"/>
            <a:ext cx="150072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38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C8BAC-8FAE-4266-80F9-1BA9982BFB70}"/>
              </a:ext>
            </a:extLst>
          </p:cNvPr>
          <p:cNvSpPr>
            <a:spLocks noGrp="1"/>
          </p:cNvSpPr>
          <p:nvPr>
            <p:ph type="body" sz="quarter" idx="12"/>
          </p:nvPr>
        </p:nvSpPr>
        <p:spPr/>
        <p:txBody>
          <a:bodyPr/>
          <a:lstStyle/>
          <a:p>
            <a:r>
              <a:rPr lang="en-US" dirty="0"/>
              <a:t>Mitosis Student Lab Sheet</a:t>
            </a:r>
          </a:p>
        </p:txBody>
      </p:sp>
      <p:sp>
        <p:nvSpPr>
          <p:cNvPr id="4" name="Subtitle 2">
            <a:extLst>
              <a:ext uri="{FF2B5EF4-FFF2-40B4-BE49-F238E27FC236}">
                <a16:creationId xmlns:a16="http://schemas.microsoft.com/office/drawing/2014/main" id="{E0ABFEAB-4023-4F91-AF85-EFB09F0D025E}"/>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5" name="TextBox 4">
            <a:extLst>
              <a:ext uri="{FF2B5EF4-FFF2-40B4-BE49-F238E27FC236}">
                <a16:creationId xmlns:a16="http://schemas.microsoft.com/office/drawing/2014/main" id="{EB48CE9C-7B1A-4615-98BF-BDD9500483E8}"/>
              </a:ext>
            </a:extLst>
          </p:cNvPr>
          <p:cNvSpPr txBox="1"/>
          <p:nvPr/>
        </p:nvSpPr>
        <p:spPr>
          <a:xfrm>
            <a:off x="324852" y="716824"/>
            <a:ext cx="7096365" cy="5386090"/>
          </a:xfrm>
          <a:prstGeom prst="rect">
            <a:avLst/>
          </a:prstGeom>
          <a:noFill/>
        </p:spPr>
        <p:txBody>
          <a:bodyPr wrap="square" rtlCol="0">
            <a:spAutoFit/>
          </a:bodyPr>
          <a:lstStyle/>
          <a:p>
            <a:r>
              <a:rPr lang="en-US" sz="1600" b="1" dirty="0">
                <a:latin typeface="Verdana" charset="0"/>
                <a:ea typeface="Verdana" charset="0"/>
                <a:cs typeface="Verdana" charset="0"/>
              </a:rPr>
              <a:t>Conclusion:</a:t>
            </a:r>
            <a:r>
              <a:rPr lang="en-US" sz="1600" dirty="0">
                <a:latin typeface="Verdana" charset="0"/>
                <a:ea typeface="Verdana" charset="0"/>
                <a:cs typeface="Verdana" charset="0"/>
              </a:rPr>
              <a:t> </a:t>
            </a:r>
            <a:r>
              <a:rPr lang="en-US" sz="1400" dirty="0">
                <a:latin typeface="Verdana" charset="0"/>
                <a:ea typeface="Verdana" charset="0"/>
                <a:cs typeface="Verdana" charset="0"/>
              </a:rPr>
              <a:t>How do the phases of mitosis produce two identical cells?</a:t>
            </a:r>
            <a:endParaRPr lang="en-US" sz="1400" b="1" dirty="0">
              <a:latin typeface="Verdana" charset="0"/>
              <a:ea typeface="Verdana" charset="0"/>
              <a:cs typeface="Verdana" charset="0"/>
            </a:endParaRPr>
          </a:p>
          <a:p>
            <a:endParaRPr lang="en-US" sz="1400" b="1" dirty="0">
              <a:latin typeface="Verdana" charset="0"/>
              <a:ea typeface="Verdana" charset="0"/>
              <a:cs typeface="Verdana" charset="0"/>
            </a:endParaRPr>
          </a:p>
          <a:p>
            <a:pPr marL="15875" indent="-15875">
              <a:lnSpc>
                <a:spcPct val="150000"/>
              </a:lnSpc>
            </a:pPr>
            <a:r>
              <a:rPr lang="en-US" sz="1400" b="1" u="sng" dirty="0">
                <a:latin typeface="Verdana" charset="0"/>
                <a:ea typeface="Verdana" charset="0"/>
                <a:cs typeface="Verdana" charset="0"/>
              </a:rPr>
              <a:t>C</a:t>
            </a:r>
            <a:r>
              <a:rPr lang="en-US" sz="1400" b="1" dirty="0">
                <a:latin typeface="Verdana" charset="0"/>
                <a:ea typeface="Verdana" charset="0"/>
                <a:cs typeface="Verdana" charset="0"/>
              </a:rPr>
              <a:t>laim: </a:t>
            </a:r>
            <a:r>
              <a:rPr lang="en-US" sz="1400" dirty="0">
                <a:latin typeface="Verdana" charset="0"/>
                <a:ea typeface="Verdana" charset="0"/>
                <a:cs typeface="Verdana" charset="0"/>
              </a:rPr>
              <a:t>The phases of mitosis are ______________, ______________, ______________, and ______________. Through these phases, the cell’s genetic material is doubled and evenly divided into two identical daughter cells.</a:t>
            </a:r>
          </a:p>
          <a:p>
            <a:pPr>
              <a:lnSpc>
                <a:spcPct val="150000"/>
              </a:lnSpc>
            </a:pPr>
            <a:r>
              <a:rPr lang="en-US" sz="1400" b="1" u="sng" dirty="0">
                <a:latin typeface="Verdana" charset="0"/>
                <a:ea typeface="Verdana" charset="0"/>
                <a:cs typeface="Verdana" charset="0"/>
              </a:rPr>
              <a:t>E</a:t>
            </a:r>
            <a:r>
              <a:rPr lang="en-US" sz="1400" b="1" dirty="0">
                <a:latin typeface="Verdana" charset="0"/>
                <a:ea typeface="Verdana" charset="0"/>
                <a:cs typeface="Verdana" charset="0"/>
              </a:rPr>
              <a:t>vidence: </a:t>
            </a:r>
            <a:r>
              <a:rPr lang="en-US" sz="1400" dirty="0">
                <a:latin typeface="Verdana" charset="0"/>
                <a:ea typeface="Verdana" charset="0"/>
                <a:cs typeface="Verdana" charset="0"/>
              </a:rPr>
              <a:t>In the lab, we first modeled loose ______________ packing into chromatids in ______________. Then we modeled the ______________ lining up across the middle of the cell in ______________. The third step was to model the pairs splitting up and moving to opposite ends of the ______________ in ______________.  The final step modeled the cytoplasm splitting and ______________ membranes forming around the DNA of each cell in ______________.</a:t>
            </a:r>
          </a:p>
          <a:p>
            <a:pPr>
              <a:lnSpc>
                <a:spcPct val="150000"/>
              </a:lnSpc>
            </a:pPr>
            <a:r>
              <a:rPr lang="en-US" sz="1400" b="1" u="sng" dirty="0">
                <a:latin typeface="Verdana" charset="0"/>
                <a:ea typeface="Verdana" charset="0"/>
                <a:cs typeface="Verdana" charset="0"/>
              </a:rPr>
              <a:t>R</a:t>
            </a:r>
            <a:r>
              <a:rPr lang="en-US" sz="1400" b="1" dirty="0">
                <a:latin typeface="Verdana" charset="0"/>
                <a:ea typeface="Verdana" charset="0"/>
                <a:cs typeface="Verdana" charset="0"/>
              </a:rPr>
              <a:t>easoning</a:t>
            </a:r>
            <a:r>
              <a:rPr lang="en-US" dirty="0"/>
              <a:t>: </a:t>
            </a:r>
            <a:r>
              <a:rPr lang="en-US" sz="1400" dirty="0">
                <a:latin typeface="Verdana" charset="0"/>
                <a:ea typeface="Verdana" charset="0"/>
                <a:cs typeface="Verdana" charset="0"/>
              </a:rPr>
              <a:t>Through the four phases of ______________, the cell’s ______________ material is doubled and evenly divided into ______________ daughter cells.</a:t>
            </a:r>
          </a:p>
          <a:p>
            <a:endParaRPr lang="en-US" sz="1400" dirty="0">
              <a:latin typeface="Verdana" charset="0"/>
              <a:ea typeface="Verdana" charset="0"/>
              <a:cs typeface="Verdana" charset="0"/>
            </a:endParaRPr>
          </a:p>
        </p:txBody>
      </p:sp>
      <p:sp>
        <p:nvSpPr>
          <p:cNvPr id="6" name="TextBox 5">
            <a:extLst>
              <a:ext uri="{FF2B5EF4-FFF2-40B4-BE49-F238E27FC236}">
                <a16:creationId xmlns:a16="http://schemas.microsoft.com/office/drawing/2014/main" id="{9101458D-2112-44F8-A0F1-9D798967C1E9}"/>
              </a:ext>
            </a:extLst>
          </p:cNvPr>
          <p:cNvSpPr txBox="1"/>
          <p:nvPr/>
        </p:nvSpPr>
        <p:spPr>
          <a:xfrm>
            <a:off x="324851" y="6090968"/>
            <a:ext cx="7096365" cy="3570208"/>
          </a:xfrm>
          <a:prstGeom prst="rect">
            <a:avLst/>
          </a:prstGeom>
          <a:noFill/>
        </p:spPr>
        <p:txBody>
          <a:bodyPr wrap="square" rtlCol="0">
            <a:spAutoFit/>
          </a:bodyPr>
          <a:lstStyle/>
          <a:p>
            <a:r>
              <a:rPr lang="en-US" sz="1600" b="1" dirty="0">
                <a:latin typeface="Verdana" charset="0"/>
                <a:ea typeface="Verdana" charset="0"/>
                <a:cs typeface="Verdana" charset="0"/>
              </a:rPr>
              <a:t>Reflections:</a:t>
            </a:r>
          </a:p>
          <a:p>
            <a:endParaRPr lang="en-US" sz="1400" b="1" dirty="0">
              <a:latin typeface="Verdana" charset="0"/>
              <a:ea typeface="Verdana" charset="0"/>
              <a:cs typeface="Verdana" charset="0"/>
            </a:endParaRPr>
          </a:p>
          <a:p>
            <a:pPr marL="342900" indent="-342900">
              <a:lnSpc>
                <a:spcPct val="150000"/>
              </a:lnSpc>
              <a:buAutoNum type="arabicPeriod"/>
            </a:pPr>
            <a:r>
              <a:rPr lang="en-US" sz="1400" dirty="0">
                <a:latin typeface="Verdana" charset="0"/>
                <a:ea typeface="Verdana" charset="0"/>
                <a:cs typeface="Verdana" charset="0"/>
              </a:rPr>
              <a:t>How does the genetic information of the parent cell relate to the genetic information of the daughter cell? </a:t>
            </a:r>
            <a:br>
              <a:rPr lang="en-US" sz="1400" dirty="0">
                <a:latin typeface="Verdana" charset="0"/>
                <a:ea typeface="Verdana" charset="0"/>
                <a:cs typeface="Verdana" charset="0"/>
              </a:rPr>
            </a:br>
            <a:r>
              <a:rPr lang="en-US" sz="1400" dirty="0">
                <a:latin typeface="Verdana" charset="0"/>
                <a:ea typeface="Verdana" charset="0"/>
                <a:cs typeface="Verdana" charset="0"/>
              </a:rPr>
              <a:t>The genetic information of the daughter cell is ____________ to the parent cell. </a:t>
            </a:r>
          </a:p>
          <a:p>
            <a:pPr marL="342900" indent="-342900">
              <a:buAutoNum type="arabicPeriod"/>
            </a:pPr>
            <a:endParaRPr lang="en-US" sz="1400" dirty="0">
              <a:latin typeface="Verdana" charset="0"/>
              <a:ea typeface="Verdana" charset="0"/>
              <a:cs typeface="Verdana" charset="0"/>
            </a:endParaRPr>
          </a:p>
          <a:p>
            <a:pPr marL="342900" indent="-342900">
              <a:lnSpc>
                <a:spcPct val="150000"/>
              </a:lnSpc>
              <a:buFont typeface="+mj-lt"/>
              <a:buAutoNum type="arabicPeriod" startAt="2"/>
            </a:pPr>
            <a:r>
              <a:rPr lang="en-US" sz="1400" dirty="0">
                <a:latin typeface="Verdana" charset="0"/>
                <a:ea typeface="Verdana" charset="0"/>
                <a:cs typeface="Verdana" charset="0"/>
              </a:rPr>
              <a:t>What occurs during cytokinesis? (Hint: </a:t>
            </a:r>
            <a:r>
              <a:rPr lang="en-US" sz="1400" i="1" dirty="0" err="1">
                <a:latin typeface="Verdana" charset="0"/>
                <a:ea typeface="Verdana" charset="0"/>
                <a:cs typeface="Verdana" charset="0"/>
              </a:rPr>
              <a:t>cyto</a:t>
            </a:r>
            <a:r>
              <a:rPr lang="en-US" sz="1400" i="1" dirty="0">
                <a:latin typeface="Verdana" charset="0"/>
                <a:ea typeface="Verdana" charset="0"/>
                <a:cs typeface="Verdana" charset="0"/>
              </a:rPr>
              <a:t>-</a:t>
            </a:r>
            <a:r>
              <a:rPr lang="en-US" sz="1400" dirty="0">
                <a:latin typeface="Verdana" charset="0"/>
                <a:ea typeface="Verdana" charset="0"/>
                <a:cs typeface="Verdana" charset="0"/>
              </a:rPr>
              <a:t> translates to cytoplasm and -</a:t>
            </a:r>
            <a:r>
              <a:rPr lang="en-US" sz="1400" i="1" dirty="0">
                <a:latin typeface="Verdana" charset="0"/>
                <a:ea typeface="Verdana" charset="0"/>
                <a:cs typeface="Verdana" charset="0"/>
              </a:rPr>
              <a:t>kinesis</a:t>
            </a:r>
            <a:r>
              <a:rPr lang="en-US" sz="1400" dirty="0">
                <a:latin typeface="Verdana" charset="0"/>
                <a:ea typeface="Verdana" charset="0"/>
                <a:cs typeface="Verdana" charset="0"/>
              </a:rPr>
              <a:t> means to separate.) </a:t>
            </a:r>
            <a:br>
              <a:rPr lang="en-US" sz="1400" dirty="0">
                <a:latin typeface="Verdana" charset="0"/>
                <a:ea typeface="Verdana" charset="0"/>
                <a:cs typeface="Verdana" charset="0"/>
              </a:rPr>
            </a:br>
            <a:r>
              <a:rPr lang="en-US" sz="1400" dirty="0">
                <a:latin typeface="Verdana" charset="0"/>
                <a:ea typeface="Verdana" charset="0"/>
                <a:cs typeface="Verdana" charset="0"/>
              </a:rPr>
              <a:t>Cytokinesis occurs when the _____________ pinches together and separates into two ______________ cells. </a:t>
            </a:r>
          </a:p>
          <a:p>
            <a:endParaRPr lang="en-US" sz="1400" dirty="0">
              <a:latin typeface="Verdana" charset="0"/>
              <a:ea typeface="Verdana" charset="0"/>
              <a:cs typeface="Verdana" charset="0"/>
            </a:endParaRPr>
          </a:p>
        </p:txBody>
      </p:sp>
    </p:spTree>
    <p:extLst>
      <p:ext uri="{BB962C8B-B14F-4D97-AF65-F5344CB8AC3E}">
        <p14:creationId xmlns:p14="http://schemas.microsoft.com/office/powerpoint/2010/main" val="3617677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701596-D128-4491-A3C5-CFBA46659A8B}"/>
              </a:ext>
            </a:extLst>
          </p:cNvPr>
          <p:cNvSpPr/>
          <p:nvPr/>
        </p:nvSpPr>
        <p:spPr>
          <a:xfrm>
            <a:off x="344499" y="6613701"/>
            <a:ext cx="7095744" cy="1100389"/>
          </a:xfrm>
          <a:prstGeom prst="rect">
            <a:avLst/>
          </a:prstGeom>
          <a:solidFill>
            <a:srgbClr val="B9CDE5"/>
          </a:solidFill>
          <a:ln>
            <a:noFill/>
          </a:ln>
        </p:spPr>
        <p:style>
          <a:lnRef idx="1">
            <a:schemeClr val="accent1"/>
          </a:lnRef>
          <a:fillRef idx="3">
            <a:schemeClr val="accent1"/>
          </a:fillRef>
          <a:effectRef idx="2">
            <a:schemeClr val="accent1"/>
          </a:effectRef>
          <a:fontRef idx="minor">
            <a:schemeClr val="lt1"/>
          </a:fontRef>
        </p:style>
        <p:txBody>
          <a:bodyPr numCol="2" rtlCol="0" anchor="t" anchorCtr="0"/>
          <a:lstStyle/>
          <a:p>
            <a:pPr>
              <a:spcAft>
                <a:spcPts val="600"/>
              </a:spcAft>
            </a:pPr>
            <a:r>
              <a:rPr lang="en-US" sz="1600" b="1" dirty="0">
                <a:solidFill>
                  <a:srgbClr val="000000"/>
                </a:solidFill>
                <a:latin typeface="Verdana"/>
                <a:cs typeface="Verdana"/>
              </a:rPr>
              <a:t>Materials per Group:</a:t>
            </a:r>
            <a:endParaRPr lang="en-US" sz="1400" b="1" dirty="0">
              <a:solidFill>
                <a:schemeClr val="tx1"/>
              </a:solidFill>
              <a:latin typeface="Verdana" charset="0"/>
              <a:ea typeface="Verdana" charset="0"/>
              <a:cs typeface="Verdana" charset="0"/>
            </a:endParaRPr>
          </a:p>
          <a:p>
            <a:pPr marL="285750" indent="-285750">
              <a:buFont typeface="Arial" charset="0"/>
              <a:buChar char="•"/>
            </a:pPr>
            <a:r>
              <a:rPr lang="en-US" sz="1400" dirty="0">
                <a:solidFill>
                  <a:schemeClr val="tx1"/>
                </a:solidFill>
                <a:latin typeface="Verdana" charset="0"/>
                <a:ea typeface="Verdana" charset="0"/>
                <a:cs typeface="Verdana" charset="0"/>
              </a:rPr>
              <a:t>Paper plates</a:t>
            </a:r>
          </a:p>
          <a:p>
            <a:pPr marL="285750" indent="-285750">
              <a:buFont typeface="Arial" charset="0"/>
              <a:buChar char="•"/>
            </a:pPr>
            <a:r>
              <a:rPr lang="en-US" sz="1400" dirty="0">
                <a:solidFill>
                  <a:schemeClr val="tx1"/>
                </a:solidFill>
                <a:latin typeface="Verdana" charset="0"/>
                <a:ea typeface="Verdana" charset="0"/>
                <a:cs typeface="Verdana" charset="0"/>
              </a:rPr>
              <a:t>Yarn</a:t>
            </a:r>
          </a:p>
          <a:p>
            <a:pPr marL="285750" indent="-285750">
              <a:buFont typeface="Arial" charset="0"/>
              <a:buChar char="•"/>
            </a:pPr>
            <a:r>
              <a:rPr lang="en-US" sz="1400" dirty="0">
                <a:solidFill>
                  <a:schemeClr val="tx1"/>
                </a:solidFill>
                <a:latin typeface="Verdana" charset="0"/>
                <a:ea typeface="Verdana" charset="0"/>
                <a:cs typeface="Verdana" charset="0"/>
              </a:rPr>
              <a:t>Thin string</a:t>
            </a:r>
          </a:p>
          <a:p>
            <a:pPr marL="285750" indent="-285750">
              <a:buFont typeface="Arial" charset="0"/>
              <a:buChar char="•"/>
            </a:pPr>
            <a:endParaRPr lang="en-US" sz="1400" dirty="0">
              <a:solidFill>
                <a:schemeClr val="tx1"/>
              </a:solidFill>
              <a:latin typeface="Verdana" charset="0"/>
              <a:ea typeface="Verdana" charset="0"/>
              <a:cs typeface="Verdana" charset="0"/>
            </a:endParaRPr>
          </a:p>
          <a:p>
            <a:pPr marL="285750" indent="-285750">
              <a:buFont typeface="Arial" charset="0"/>
              <a:buChar char="•"/>
            </a:pPr>
            <a:r>
              <a:rPr lang="en-US" sz="1400" dirty="0">
                <a:solidFill>
                  <a:schemeClr val="tx1"/>
                </a:solidFill>
                <a:latin typeface="Verdana" charset="0"/>
                <a:ea typeface="Verdana" charset="0"/>
                <a:cs typeface="Verdana" charset="0"/>
              </a:rPr>
              <a:t>Long pipe cleaners in two colors</a:t>
            </a:r>
          </a:p>
          <a:p>
            <a:pPr marL="285750" indent="-285750">
              <a:buFont typeface="Arial" charset="0"/>
              <a:buChar char="•"/>
            </a:pPr>
            <a:r>
              <a:rPr lang="en-US" sz="1400" dirty="0">
                <a:solidFill>
                  <a:schemeClr val="tx1"/>
                </a:solidFill>
                <a:latin typeface="Verdana" charset="0"/>
                <a:ea typeface="Verdana" charset="0"/>
                <a:cs typeface="Verdana" charset="0"/>
              </a:rPr>
              <a:t>Short pipe cleaners in two colors</a:t>
            </a:r>
          </a:p>
          <a:p>
            <a:pPr marL="285750" indent="-285750">
              <a:buFont typeface="Arial" charset="0"/>
              <a:buChar char="•"/>
            </a:pPr>
            <a:r>
              <a:rPr lang="en-US" sz="1400" dirty="0">
                <a:solidFill>
                  <a:schemeClr val="tx1"/>
                </a:solidFill>
                <a:latin typeface="Verdana" charset="0"/>
                <a:ea typeface="Verdana" charset="0"/>
                <a:cs typeface="Verdana" charset="0"/>
              </a:rPr>
              <a:t>Colored pencils </a:t>
            </a:r>
          </a:p>
        </p:txBody>
      </p:sp>
      <p:sp>
        <p:nvSpPr>
          <p:cNvPr id="14" name="TextBox 13">
            <a:extLst>
              <a:ext uri="{FF2B5EF4-FFF2-40B4-BE49-F238E27FC236}">
                <a16:creationId xmlns:a16="http://schemas.microsoft.com/office/drawing/2014/main" id="{84F90926-DA73-4653-8FB8-DFA1D21B75EE}"/>
              </a:ext>
            </a:extLst>
          </p:cNvPr>
          <p:cNvSpPr txBox="1"/>
          <p:nvPr/>
        </p:nvSpPr>
        <p:spPr>
          <a:xfrm>
            <a:off x="324852" y="7770134"/>
            <a:ext cx="7101915" cy="1538883"/>
          </a:xfrm>
          <a:prstGeom prst="rect">
            <a:avLst/>
          </a:prstGeom>
          <a:noFill/>
        </p:spPr>
        <p:txBody>
          <a:bodyPr wrap="square" rtlCol="0">
            <a:spAutoFit/>
          </a:bodyPr>
          <a:lstStyle/>
          <a:p>
            <a:r>
              <a:rPr lang="en-US" sz="1400" b="1" dirty="0">
                <a:latin typeface="Verdana" charset="0"/>
                <a:ea typeface="Verdana" charset="0"/>
                <a:cs typeface="Verdana" charset="0"/>
              </a:rPr>
              <a:t>Procedure: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Using the above materials, you will create models of interphase and the four stages of mitosis.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Read the description of each phase of mitosis on the next page.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Use the table on the next page to plan what each material could represent. </a:t>
            </a:r>
          </a:p>
        </p:txBody>
      </p:sp>
      <p:sp>
        <p:nvSpPr>
          <p:cNvPr id="8" name="Text Placeholder 7">
            <a:extLst>
              <a:ext uri="{FF2B5EF4-FFF2-40B4-BE49-F238E27FC236}">
                <a16:creationId xmlns:a16="http://schemas.microsoft.com/office/drawing/2014/main" id="{2C9751D8-7C2F-4BF0-9A01-88117C7B3A54}"/>
              </a:ext>
            </a:extLst>
          </p:cNvPr>
          <p:cNvSpPr>
            <a:spLocks noGrp="1"/>
          </p:cNvSpPr>
          <p:nvPr>
            <p:ph type="body" sz="quarter" idx="12"/>
          </p:nvPr>
        </p:nvSpPr>
        <p:spPr/>
        <p:txBody>
          <a:bodyPr/>
          <a:lstStyle/>
          <a:p>
            <a:r>
              <a:rPr lang="en-US" dirty="0"/>
              <a:t>Mitosis Student Lab Sheet</a:t>
            </a:r>
          </a:p>
          <a:p>
            <a:endParaRPr lang="en-US" dirty="0"/>
          </a:p>
        </p:txBody>
      </p:sp>
      <p:sp>
        <p:nvSpPr>
          <p:cNvPr id="15" name="Subtitle 2">
            <a:extLst>
              <a:ext uri="{FF2B5EF4-FFF2-40B4-BE49-F238E27FC236}">
                <a16:creationId xmlns:a16="http://schemas.microsoft.com/office/drawing/2014/main" id="{C247B0B0-E142-4613-853C-D7FA2E14E831}"/>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16" name="TextBox 15">
            <a:extLst>
              <a:ext uri="{FF2B5EF4-FFF2-40B4-BE49-F238E27FC236}">
                <a16:creationId xmlns:a16="http://schemas.microsoft.com/office/drawing/2014/main" id="{54B500F6-87B2-4088-9008-FB4B71EB4F21}"/>
              </a:ext>
            </a:extLst>
          </p:cNvPr>
          <p:cNvSpPr txBox="1"/>
          <p:nvPr/>
        </p:nvSpPr>
        <p:spPr>
          <a:xfrm>
            <a:off x="333295" y="907355"/>
            <a:ext cx="7093473" cy="1046440"/>
          </a:xfrm>
          <a:prstGeom prst="rect">
            <a:avLst/>
          </a:prstGeom>
          <a:noFill/>
        </p:spPr>
        <p:txBody>
          <a:bodyPr wrap="square" rtlCol="0">
            <a:spAutoFit/>
          </a:bodyPr>
          <a:lstStyle/>
          <a:p>
            <a:r>
              <a:rPr lang="en-US" sz="1600" b="1" dirty="0">
                <a:latin typeface="Verdana" charset="0"/>
                <a:ea typeface="Verdana" charset="0"/>
                <a:cs typeface="Verdana" charset="0"/>
              </a:rPr>
              <a:t>Essential Question:</a:t>
            </a:r>
          </a:p>
          <a:p>
            <a:r>
              <a:rPr lang="en-US" sz="1400" dirty="0">
                <a:latin typeface="Verdana" charset="0"/>
                <a:ea typeface="Verdana" charset="0"/>
                <a:cs typeface="Verdana" charset="0"/>
              </a:rPr>
              <a:t>What occurs at each stage of cell division during mitosis?</a:t>
            </a:r>
            <a:endParaRPr lang="en-US" sz="1400" b="1" dirty="0">
              <a:latin typeface="Verdana" charset="0"/>
              <a:ea typeface="Verdana" charset="0"/>
              <a:cs typeface="Verdana" charset="0"/>
            </a:endParaRPr>
          </a:p>
          <a:p>
            <a:r>
              <a:rPr lang="en-US" sz="1400" dirty="0">
                <a:latin typeface="Verdana" charset="0"/>
                <a:ea typeface="Verdana" charset="0"/>
                <a:cs typeface="Verdana" charset="0"/>
              </a:rPr>
              <a:t> </a:t>
            </a:r>
          </a:p>
          <a:p>
            <a:endParaRPr lang="en-US" dirty="0"/>
          </a:p>
        </p:txBody>
      </p:sp>
      <p:sp>
        <p:nvSpPr>
          <p:cNvPr id="17" name="TextBox 16">
            <a:extLst>
              <a:ext uri="{FF2B5EF4-FFF2-40B4-BE49-F238E27FC236}">
                <a16:creationId xmlns:a16="http://schemas.microsoft.com/office/drawing/2014/main" id="{052248C7-386B-4026-AEA6-775B76DA6E28}"/>
              </a:ext>
            </a:extLst>
          </p:cNvPr>
          <p:cNvSpPr txBox="1"/>
          <p:nvPr/>
        </p:nvSpPr>
        <p:spPr>
          <a:xfrm>
            <a:off x="333295" y="1499270"/>
            <a:ext cx="4496414" cy="1415772"/>
          </a:xfrm>
          <a:prstGeom prst="rect">
            <a:avLst/>
          </a:prstGeom>
          <a:noFill/>
        </p:spPr>
        <p:txBody>
          <a:bodyPr wrap="square" rtlCol="0">
            <a:spAutoFit/>
          </a:bodyPr>
          <a:lstStyle/>
          <a:p>
            <a:r>
              <a:rPr lang="en-US" sz="1600" b="1" dirty="0">
                <a:latin typeface="Verdana" charset="0"/>
                <a:ea typeface="Verdana" charset="0"/>
                <a:cs typeface="Verdana" charset="0"/>
              </a:rPr>
              <a:t>Background or Phenomenon:</a:t>
            </a:r>
          </a:p>
          <a:p>
            <a:r>
              <a:rPr lang="en-US" sz="1400" dirty="0">
                <a:latin typeface="Verdana" charset="0"/>
                <a:ea typeface="Verdana" charset="0"/>
                <a:cs typeface="Verdana" charset="0"/>
              </a:rPr>
              <a:t>By now, you probably understand that all living things are made of cells, and that all cells come from existing cells. But how does that work?  When your skin cells die and flake off, for example, how are they replaced with new cells?  </a:t>
            </a:r>
          </a:p>
        </p:txBody>
      </p:sp>
      <p:sp>
        <p:nvSpPr>
          <p:cNvPr id="18" name="TextBox 17">
            <a:extLst>
              <a:ext uri="{FF2B5EF4-FFF2-40B4-BE49-F238E27FC236}">
                <a16:creationId xmlns:a16="http://schemas.microsoft.com/office/drawing/2014/main" id="{29B3BECA-380F-438E-BBCE-445F0061C373}"/>
              </a:ext>
            </a:extLst>
          </p:cNvPr>
          <p:cNvSpPr txBox="1"/>
          <p:nvPr/>
        </p:nvSpPr>
        <p:spPr>
          <a:xfrm>
            <a:off x="324853" y="2970372"/>
            <a:ext cx="7101915" cy="3539430"/>
          </a:xfrm>
          <a:prstGeom prst="rect">
            <a:avLst/>
          </a:prstGeom>
          <a:noFill/>
        </p:spPr>
        <p:txBody>
          <a:bodyPr wrap="square" rtlCol="0">
            <a:spAutoFit/>
          </a:bodyPr>
          <a:lstStyle/>
          <a:p>
            <a:r>
              <a:rPr lang="en-US" sz="1400" dirty="0">
                <a:latin typeface="Verdana" charset="0"/>
                <a:ea typeface="Verdana" charset="0"/>
                <a:cs typeface="Verdana" charset="0"/>
              </a:rPr>
              <a:t>A cell’s life happens in stages. Almost 80 percent of a cell's lifespan is spent in the </a:t>
            </a:r>
            <a:r>
              <a:rPr lang="en-US" sz="1400" b="1" dirty="0">
                <a:latin typeface="Verdana" charset="0"/>
                <a:ea typeface="Verdana" charset="0"/>
                <a:cs typeface="Verdana" charset="0"/>
              </a:rPr>
              <a:t>interphase</a:t>
            </a:r>
            <a:r>
              <a:rPr lang="en-US" sz="1400" dirty="0">
                <a:latin typeface="Verdana" charset="0"/>
                <a:ea typeface="Verdana" charset="0"/>
                <a:cs typeface="Verdana" charset="0"/>
              </a:rPr>
              <a:t> stage. During this stage, the cell grows in size and does the work all cells do: breaking down sugars, synthesizing proteins, etc.  Then it prepares to divide. It makes copies of all its organelles and copies its DNA to get ready for mitosis.</a:t>
            </a:r>
          </a:p>
          <a:p>
            <a:endParaRPr lang="en-US" sz="1400" dirty="0">
              <a:latin typeface="Verdana" charset="0"/>
              <a:ea typeface="Verdana" charset="0"/>
              <a:cs typeface="Verdana" charset="0"/>
            </a:endParaRPr>
          </a:p>
          <a:p>
            <a:r>
              <a:rPr lang="en-US" sz="1400" b="1" dirty="0">
                <a:latin typeface="Verdana" charset="0"/>
                <a:ea typeface="Verdana" charset="0"/>
                <a:cs typeface="Verdana" charset="0"/>
              </a:rPr>
              <a:t>Mitosis</a:t>
            </a:r>
            <a:r>
              <a:rPr lang="en-US" sz="1400" dirty="0">
                <a:latin typeface="Verdana" charset="0"/>
                <a:ea typeface="Verdana" charset="0"/>
                <a:cs typeface="Verdana" charset="0"/>
              </a:rPr>
              <a:t> is the process where a single cell nucleus divides into two identical “daughter” cells. Each daughter cell will begin to grow and eventually divide again, creating a constant source of fresh cells to replenish cells that die.</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In the four stages of mitosis, the nuclear material of the cell is sorted into two new nuclei, and the rest of the cell is split in half. The four stages are </a:t>
            </a:r>
            <a:r>
              <a:rPr lang="en-US" sz="1400" b="1" dirty="0">
                <a:latin typeface="Verdana" charset="0"/>
                <a:ea typeface="Verdana" charset="0"/>
                <a:cs typeface="Verdana" charset="0"/>
              </a:rPr>
              <a:t>prophase</a:t>
            </a:r>
            <a:r>
              <a:rPr lang="en-US" sz="1400" dirty="0">
                <a:latin typeface="Verdana" charset="0"/>
                <a:ea typeface="Verdana" charset="0"/>
                <a:cs typeface="Verdana" charset="0"/>
              </a:rPr>
              <a:t>, </a:t>
            </a:r>
            <a:r>
              <a:rPr lang="en-US" sz="1400" b="1" dirty="0">
                <a:latin typeface="Verdana" charset="0"/>
                <a:ea typeface="Verdana" charset="0"/>
                <a:cs typeface="Verdana" charset="0"/>
              </a:rPr>
              <a:t>metaphase</a:t>
            </a:r>
            <a:r>
              <a:rPr lang="en-US" sz="1400" dirty="0">
                <a:latin typeface="Verdana" charset="0"/>
                <a:ea typeface="Verdana" charset="0"/>
                <a:cs typeface="Verdana" charset="0"/>
              </a:rPr>
              <a:t>, </a:t>
            </a:r>
            <a:r>
              <a:rPr lang="en-US" sz="1400" b="1" dirty="0">
                <a:latin typeface="Verdana" charset="0"/>
                <a:ea typeface="Verdana" charset="0"/>
                <a:cs typeface="Verdana" charset="0"/>
              </a:rPr>
              <a:t>anaphase</a:t>
            </a:r>
            <a:r>
              <a:rPr lang="en-US" sz="1400" dirty="0">
                <a:latin typeface="Verdana" charset="0"/>
                <a:ea typeface="Verdana" charset="0"/>
                <a:cs typeface="Verdana" charset="0"/>
              </a:rPr>
              <a:t>, and </a:t>
            </a:r>
            <a:r>
              <a:rPr lang="en-US" sz="1400" b="1" dirty="0">
                <a:latin typeface="Verdana" charset="0"/>
                <a:ea typeface="Verdana" charset="0"/>
                <a:cs typeface="Verdana" charset="0"/>
              </a:rPr>
              <a:t>telophase</a:t>
            </a:r>
            <a:r>
              <a:rPr lang="en-US" sz="1400" dirty="0">
                <a:latin typeface="Verdana" charset="0"/>
                <a:ea typeface="Verdana" charset="0"/>
                <a:cs typeface="Verdana" charset="0"/>
              </a:rPr>
              <a:t>.</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In the last two stages of mitosis, </a:t>
            </a:r>
            <a:r>
              <a:rPr lang="en-US" sz="1400" b="1" dirty="0">
                <a:latin typeface="Verdana" charset="0"/>
                <a:ea typeface="Verdana" charset="0"/>
                <a:cs typeface="Verdana" charset="0"/>
              </a:rPr>
              <a:t>cytokinesis</a:t>
            </a:r>
            <a:r>
              <a:rPr lang="en-US" sz="1400" dirty="0">
                <a:latin typeface="Verdana" charset="0"/>
                <a:ea typeface="Verdana" charset="0"/>
                <a:cs typeface="Verdana" charset="0"/>
              </a:rPr>
              <a:t> begins, splitting the cell into two separate cells.   </a:t>
            </a:r>
          </a:p>
        </p:txBody>
      </p:sp>
      <p:pic>
        <p:nvPicPr>
          <p:cNvPr id="19" name="Picture 18">
            <a:extLst>
              <a:ext uri="{FF2B5EF4-FFF2-40B4-BE49-F238E27FC236}">
                <a16:creationId xmlns:a16="http://schemas.microsoft.com/office/drawing/2014/main" id="{E91F9FB8-4010-4D11-9673-74C6FAF9BC5A}"/>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20000"/>
                    </a14:imgEffect>
                  </a14:imgLayer>
                </a14:imgProps>
              </a:ext>
            </a:extLst>
          </a:blip>
          <a:srcRect l="5217" t="6066" r="34384" b="25423"/>
          <a:stretch/>
        </p:blipFill>
        <p:spPr>
          <a:xfrm>
            <a:off x="5193792" y="1593136"/>
            <a:ext cx="2045632" cy="1309471"/>
          </a:xfrm>
          <a:prstGeom prst="rect">
            <a:avLst/>
          </a:prstGeom>
        </p:spPr>
      </p:pic>
    </p:spTree>
    <p:extLst>
      <p:ext uri="{BB962C8B-B14F-4D97-AF65-F5344CB8AC3E}">
        <p14:creationId xmlns:p14="http://schemas.microsoft.com/office/powerpoint/2010/main" val="142700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6" y="654467"/>
            <a:ext cx="7103433" cy="5293757"/>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charset="0"/>
              </a:rPr>
              <a:t>Interphase: </a:t>
            </a:r>
          </a:p>
          <a:p>
            <a:r>
              <a:rPr lang="en-US" sz="1400" dirty="0">
                <a:latin typeface="Verdana" charset="0"/>
                <a:ea typeface="Verdana" charset="0"/>
                <a:cs typeface="Verdana" charset="0"/>
              </a:rPr>
              <a:t>The cell grows in size and prepares to divide. It makes copies of all its organelles and copies its DNA to get ready for mitosis. The DNA is stored in its usual state as loose chromatin in the nucleus.</a:t>
            </a:r>
          </a:p>
          <a:p>
            <a:endParaRPr lang="en-US" sz="1400" b="1" dirty="0">
              <a:latin typeface="Verdana" panose="020B0604030504040204" pitchFamily="34" charset="0"/>
              <a:ea typeface="Verdana" panose="020B0604030504040204" pitchFamily="34" charset="0"/>
              <a:cs typeface="Verdana" charset="0"/>
            </a:endParaRPr>
          </a:p>
          <a:p>
            <a:r>
              <a:rPr lang="en-US" sz="1400" b="1" dirty="0">
                <a:latin typeface="Verdana" panose="020B0604030504040204" pitchFamily="34" charset="0"/>
                <a:ea typeface="Verdana" panose="020B0604030504040204" pitchFamily="34" charset="0"/>
                <a:cs typeface="Verdana" charset="0"/>
              </a:rPr>
              <a:t>Stages of mitosis:</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The </a:t>
            </a:r>
            <a:r>
              <a:rPr lang="en-US" sz="1400" b="1" dirty="0">
                <a:latin typeface="Verdana" panose="020B0604030504040204" pitchFamily="34" charset="0"/>
                <a:ea typeface="Verdana" panose="020B0604030504040204" pitchFamily="34" charset="0"/>
                <a:cs typeface="Verdana" charset="0"/>
              </a:rPr>
              <a:t>prophase</a:t>
            </a:r>
            <a:r>
              <a:rPr lang="en-US" sz="1400" dirty="0">
                <a:latin typeface="Verdana" panose="020B0604030504040204" pitchFamily="34" charset="0"/>
                <a:ea typeface="Verdana" panose="020B0604030504040204" pitchFamily="34" charset="0"/>
                <a:cs typeface="Verdana" charset="0"/>
              </a:rPr>
              <a:t> stage of cell division takes the most time to complete. It begins when the loose chromatin packs together into </a:t>
            </a:r>
            <a:r>
              <a:rPr lang="en-US" sz="1400" b="1" dirty="0">
                <a:latin typeface="Verdana" panose="020B0604030504040204" pitchFamily="34" charset="0"/>
                <a:ea typeface="Verdana" panose="020B0604030504040204" pitchFamily="34" charset="0"/>
                <a:cs typeface="Verdana" charset="0"/>
              </a:rPr>
              <a:t>chromatids</a:t>
            </a:r>
            <a:r>
              <a:rPr lang="en-US" sz="1400" dirty="0">
                <a:latin typeface="Verdana" panose="020B0604030504040204" pitchFamily="34" charset="0"/>
                <a:ea typeface="Verdana" panose="020B0604030504040204" pitchFamily="34" charset="0"/>
                <a:cs typeface="Verdana" charset="0"/>
              </a:rPr>
              <a:t>. </a:t>
            </a:r>
            <a:r>
              <a:rPr lang="en-US" sz="1400" dirty="0">
                <a:latin typeface="Verdana"/>
                <a:ea typeface="Verdana"/>
                <a:cs typeface="Verdana"/>
              </a:rPr>
              <a:t>The chromatids pair up into </a:t>
            </a:r>
            <a:r>
              <a:rPr lang="en-US" sz="1400" b="1" dirty="0">
                <a:latin typeface="Verdana"/>
                <a:ea typeface="Verdana"/>
                <a:cs typeface="Verdana"/>
              </a:rPr>
              <a:t>chromosomes</a:t>
            </a:r>
            <a:r>
              <a:rPr lang="en-US" sz="1400" dirty="0">
                <a:latin typeface="Verdana"/>
                <a:ea typeface="Verdana"/>
                <a:cs typeface="Verdana"/>
              </a:rPr>
              <a:t>: two chromatids connected in the middle.  The nuclear membrane dissolves. Centrioles from the cytoplasm of the cell move to either side of the cell.</a:t>
            </a:r>
          </a:p>
          <a:p>
            <a:pPr marL="342900"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During the </a:t>
            </a:r>
            <a:r>
              <a:rPr lang="en-US" sz="1400" b="1" dirty="0">
                <a:latin typeface="Verdana" panose="020B0604030504040204" pitchFamily="34" charset="0"/>
                <a:ea typeface="Verdana" panose="020B0604030504040204" pitchFamily="34" charset="0"/>
                <a:cs typeface="Verdana" charset="0"/>
              </a:rPr>
              <a:t>metaphase</a:t>
            </a:r>
            <a:r>
              <a:rPr lang="en-US" sz="1400" dirty="0">
                <a:latin typeface="Verdana" panose="020B0604030504040204" pitchFamily="34" charset="0"/>
                <a:ea typeface="Verdana" panose="020B0604030504040204" pitchFamily="34" charset="0"/>
                <a:cs typeface="Verdana" charset="0"/>
              </a:rPr>
              <a:t> stage of cell division, the chromosomes line up across the middle of the cell.  Fibers called “spindle fibers” connect from each side of a chromosome back to the centrioles on the same side.</a:t>
            </a:r>
          </a:p>
          <a:p>
            <a:pPr marL="342900"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During </a:t>
            </a:r>
            <a:r>
              <a:rPr lang="en-US" sz="1400" b="1" dirty="0">
                <a:latin typeface="Verdana" panose="020B0604030504040204" pitchFamily="34" charset="0"/>
                <a:ea typeface="Verdana" panose="020B0604030504040204" pitchFamily="34" charset="0"/>
                <a:cs typeface="Verdana" charset="0"/>
              </a:rPr>
              <a:t>anaphase,</a:t>
            </a:r>
            <a:r>
              <a:rPr lang="en-US" sz="1400" dirty="0">
                <a:latin typeface="Verdana" panose="020B0604030504040204" pitchFamily="34" charset="0"/>
                <a:ea typeface="Verdana" panose="020B0604030504040204" pitchFamily="34" charset="0"/>
                <a:cs typeface="Verdana" charset="0"/>
              </a:rPr>
              <a:t> the spindle fibers pull apart the chromosomes so that one chromatid of each pair moves to opposite sides of the cell. </a:t>
            </a:r>
          </a:p>
          <a:p>
            <a:pPr>
              <a:spcAft>
                <a:spcPts val="600"/>
              </a:spcAft>
            </a:pPr>
            <a:r>
              <a:rPr lang="en-US" sz="1400" dirty="0">
                <a:latin typeface="Verdana" panose="020B0604030504040204" pitchFamily="34" charset="0"/>
                <a:ea typeface="Verdana" panose="020B0604030504040204" pitchFamily="34" charset="0"/>
                <a:cs typeface="Verdana" charset="0"/>
              </a:rPr>
              <a:t>As telophase begins, </a:t>
            </a:r>
            <a:r>
              <a:rPr lang="en-US" sz="1400" b="1" dirty="0">
                <a:latin typeface="Verdana" panose="020B0604030504040204" pitchFamily="34" charset="0"/>
                <a:ea typeface="Verdana" panose="020B0604030504040204" pitchFamily="34" charset="0"/>
                <a:cs typeface="Verdana" charset="0"/>
              </a:rPr>
              <a:t>cytokinesis</a:t>
            </a:r>
            <a:r>
              <a:rPr lang="en-US" sz="1400" dirty="0">
                <a:latin typeface="Verdana" panose="020B0604030504040204" pitchFamily="34" charset="0"/>
                <a:ea typeface="Verdana" panose="020B0604030504040204" pitchFamily="34" charset="0"/>
                <a:cs typeface="Verdana" charset="0"/>
              </a:rPr>
              <a:t> (not actually a stage of mitosis) begins to divide the cytoplasm of the two new cells by pinching in the cell membrane.</a:t>
            </a:r>
          </a:p>
          <a:p>
            <a:pPr marL="342900"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During </a:t>
            </a:r>
            <a:r>
              <a:rPr lang="en-US" sz="1400" b="1" dirty="0">
                <a:latin typeface="Verdana" panose="020B0604030504040204" pitchFamily="34" charset="0"/>
                <a:ea typeface="Verdana" panose="020B0604030504040204" pitchFamily="34" charset="0"/>
                <a:cs typeface="Verdana" charset="0"/>
              </a:rPr>
              <a:t>telophase, </a:t>
            </a:r>
            <a:r>
              <a:rPr lang="en-US" sz="1400" dirty="0">
                <a:latin typeface="Verdana" panose="020B0604030504040204" pitchFamily="34" charset="0"/>
                <a:ea typeface="Verdana" panose="020B0604030504040204" pitchFamily="34" charset="0"/>
                <a:cs typeface="Verdana" charset="0"/>
              </a:rPr>
              <a:t>several steps happen:</a:t>
            </a:r>
          </a:p>
          <a:p>
            <a:pPr marL="800100" lvl="1"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Nuclear membranes begin to form around the DNA of each new cell.</a:t>
            </a:r>
          </a:p>
          <a:p>
            <a:pPr marL="800100" lvl="1"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Chromatids begin to unwind, forming back into chromatin. </a:t>
            </a:r>
          </a:p>
        </p:txBody>
      </p:sp>
      <p:graphicFrame>
        <p:nvGraphicFramePr>
          <p:cNvPr id="5" name="Table 4">
            <a:extLst>
              <a:ext uri="{FF2B5EF4-FFF2-40B4-BE49-F238E27FC236}">
                <a16:creationId xmlns:a16="http://schemas.microsoft.com/office/drawing/2014/main" id="{5F30B921-E611-4BB6-8687-240C3584398E}"/>
              </a:ext>
            </a:extLst>
          </p:cNvPr>
          <p:cNvGraphicFramePr>
            <a:graphicFrameLocks noGrp="1"/>
          </p:cNvGraphicFramePr>
          <p:nvPr>
            <p:extLst>
              <p:ext uri="{D42A27DB-BD31-4B8C-83A1-F6EECF244321}">
                <p14:modId xmlns:p14="http://schemas.microsoft.com/office/powerpoint/2010/main" val="2418890841"/>
              </p:ext>
            </p:extLst>
          </p:nvPr>
        </p:nvGraphicFramePr>
        <p:xfrm>
          <a:off x="1309842" y="6076533"/>
          <a:ext cx="5181600" cy="33375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3122403979"/>
                    </a:ext>
                  </a:extLst>
                </a:gridCol>
                <a:gridCol w="2590800">
                  <a:extLst>
                    <a:ext uri="{9D8B030D-6E8A-4147-A177-3AD203B41FA5}">
                      <a16:colId xmlns:a16="http://schemas.microsoft.com/office/drawing/2014/main" val="1543452939"/>
                    </a:ext>
                  </a:extLst>
                </a:gridCol>
              </a:tblGrid>
              <a:tr h="370840">
                <a:tc>
                  <a:txBody>
                    <a:bodyPr/>
                    <a:lstStyle/>
                    <a:p>
                      <a:r>
                        <a:rPr lang="en-US" dirty="0"/>
                        <a:t>Material</a:t>
                      </a:r>
                    </a:p>
                  </a:txBody>
                  <a:tcPr/>
                </a:tc>
                <a:tc>
                  <a:txBody>
                    <a:bodyPr/>
                    <a:lstStyle/>
                    <a:p>
                      <a:r>
                        <a:rPr lang="en-US" dirty="0"/>
                        <a:t>Represents</a:t>
                      </a:r>
                    </a:p>
                  </a:txBody>
                  <a:tcPr/>
                </a:tc>
                <a:extLst>
                  <a:ext uri="{0D108BD9-81ED-4DB2-BD59-A6C34878D82A}">
                    <a16:rowId xmlns:a16="http://schemas.microsoft.com/office/drawing/2014/main" val="1055773769"/>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189991505"/>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5183999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92407259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0846997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571131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442320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71612949"/>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01014639"/>
                  </a:ext>
                </a:extLst>
              </a:tr>
            </a:tbl>
          </a:graphicData>
        </a:graphic>
      </p:graphicFrame>
    </p:spTree>
    <p:extLst>
      <p:ext uri="{BB962C8B-B14F-4D97-AF65-F5344CB8AC3E}">
        <p14:creationId xmlns:p14="http://schemas.microsoft.com/office/powerpoint/2010/main" val="18281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4" name="TextBox 3">
            <a:extLst>
              <a:ext uri="{FF2B5EF4-FFF2-40B4-BE49-F238E27FC236}">
                <a16:creationId xmlns:a16="http://schemas.microsoft.com/office/drawing/2014/main" id="{B5117AAC-3F5F-4B13-B13A-AE7BB7738845}"/>
              </a:ext>
            </a:extLst>
          </p:cNvPr>
          <p:cNvSpPr txBox="1"/>
          <p:nvPr/>
        </p:nvSpPr>
        <p:spPr>
          <a:xfrm>
            <a:off x="324852" y="765830"/>
            <a:ext cx="7101915" cy="738664"/>
          </a:xfrm>
          <a:prstGeom prst="rect">
            <a:avLst/>
          </a:prstGeom>
          <a:noFill/>
        </p:spPr>
        <p:txBody>
          <a:bodyPr wrap="square" rtlCol="0">
            <a:spAutoFit/>
          </a:bodyPr>
          <a:lstStyle/>
          <a:p>
            <a:r>
              <a:rPr lang="en-US" sz="1400" b="1" dirty="0">
                <a:latin typeface="Verdana" charset="0"/>
                <a:ea typeface="Verdana" charset="0"/>
                <a:cs typeface="Verdana" charset="0"/>
              </a:rPr>
              <a:t>Procedure: </a:t>
            </a: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Draw a basic sketch of what each model will look like and what is happening at the point you chose:</a:t>
            </a:r>
          </a:p>
        </p:txBody>
      </p:sp>
      <p:sp>
        <p:nvSpPr>
          <p:cNvPr id="5" name="Rectangle: Rounded Corners 4">
            <a:extLst>
              <a:ext uri="{FF2B5EF4-FFF2-40B4-BE49-F238E27FC236}">
                <a16:creationId xmlns:a16="http://schemas.microsoft.com/office/drawing/2014/main" id="{5C2DBBE4-5BE5-4C5F-9EC6-2B2EBE414476}"/>
              </a:ext>
            </a:extLst>
          </p:cNvPr>
          <p:cNvSpPr/>
          <p:nvPr/>
        </p:nvSpPr>
        <p:spPr>
          <a:xfrm>
            <a:off x="640080" y="1563624"/>
            <a:ext cx="1819656" cy="120700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86BD665-FB89-4D47-92E0-D1CBFA17E0E1}"/>
              </a:ext>
            </a:extLst>
          </p:cNvPr>
          <p:cNvSpPr/>
          <p:nvPr/>
        </p:nvSpPr>
        <p:spPr>
          <a:xfrm>
            <a:off x="640080" y="3364992"/>
            <a:ext cx="1819656" cy="120700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DA12328-862B-4D45-94D7-652283B307F2}"/>
              </a:ext>
            </a:extLst>
          </p:cNvPr>
          <p:cNvSpPr/>
          <p:nvPr/>
        </p:nvSpPr>
        <p:spPr>
          <a:xfrm>
            <a:off x="640080" y="4745736"/>
            <a:ext cx="1819656" cy="120700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EE83080-854A-4B2C-B293-A086BE952865}"/>
              </a:ext>
            </a:extLst>
          </p:cNvPr>
          <p:cNvSpPr/>
          <p:nvPr/>
        </p:nvSpPr>
        <p:spPr>
          <a:xfrm>
            <a:off x="640080" y="6126480"/>
            <a:ext cx="1819656" cy="120700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AFB2E24-AD58-4951-AA78-9C9E099BAD6C}"/>
              </a:ext>
            </a:extLst>
          </p:cNvPr>
          <p:cNvSpPr/>
          <p:nvPr/>
        </p:nvSpPr>
        <p:spPr>
          <a:xfrm>
            <a:off x="640080" y="7507224"/>
            <a:ext cx="1819656" cy="120700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A719CA0-747B-4CA5-978B-365359694267}"/>
              </a:ext>
            </a:extLst>
          </p:cNvPr>
          <p:cNvSpPr txBox="1"/>
          <p:nvPr/>
        </p:nvSpPr>
        <p:spPr>
          <a:xfrm>
            <a:off x="2706624" y="1563624"/>
            <a:ext cx="1162498" cy="307777"/>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Interphase</a:t>
            </a:r>
          </a:p>
        </p:txBody>
      </p:sp>
      <p:sp>
        <p:nvSpPr>
          <p:cNvPr id="11" name="TextBox 10">
            <a:extLst>
              <a:ext uri="{FF2B5EF4-FFF2-40B4-BE49-F238E27FC236}">
                <a16:creationId xmlns:a16="http://schemas.microsoft.com/office/drawing/2014/main" id="{8BFD775E-A908-4B3D-9DFB-3216F2977141}"/>
              </a:ext>
            </a:extLst>
          </p:cNvPr>
          <p:cNvSpPr txBox="1"/>
          <p:nvPr/>
        </p:nvSpPr>
        <p:spPr>
          <a:xfrm>
            <a:off x="2706624" y="2950464"/>
            <a:ext cx="1792478" cy="307777"/>
          </a:xfrm>
          <a:prstGeom prst="rect">
            <a:avLst/>
          </a:prstGeom>
          <a:noFill/>
        </p:spPr>
        <p:txBody>
          <a:bodyPr wrap="none" rtlCol="0">
            <a:spAutoFit/>
          </a:bodyPr>
          <a:lstStyle/>
          <a:p>
            <a:r>
              <a:rPr lang="en-US" sz="1400" u="sng" dirty="0">
                <a:latin typeface="Verdana" panose="020B0604030504040204" pitchFamily="34" charset="0"/>
                <a:ea typeface="Verdana" panose="020B0604030504040204" pitchFamily="34" charset="0"/>
              </a:rPr>
              <a:t>Stages of Mitosis:</a:t>
            </a:r>
          </a:p>
        </p:txBody>
      </p:sp>
      <p:sp>
        <p:nvSpPr>
          <p:cNvPr id="12" name="TextBox 11">
            <a:extLst>
              <a:ext uri="{FF2B5EF4-FFF2-40B4-BE49-F238E27FC236}">
                <a16:creationId xmlns:a16="http://schemas.microsoft.com/office/drawing/2014/main" id="{9825EE59-C7C1-404B-8E9F-36D6D115DB44}"/>
              </a:ext>
            </a:extLst>
          </p:cNvPr>
          <p:cNvSpPr txBox="1"/>
          <p:nvPr/>
        </p:nvSpPr>
        <p:spPr>
          <a:xfrm>
            <a:off x="2706624" y="3364992"/>
            <a:ext cx="1013419" cy="307777"/>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Prophase</a:t>
            </a:r>
          </a:p>
        </p:txBody>
      </p:sp>
      <p:sp>
        <p:nvSpPr>
          <p:cNvPr id="13" name="TextBox 12">
            <a:extLst>
              <a:ext uri="{FF2B5EF4-FFF2-40B4-BE49-F238E27FC236}">
                <a16:creationId xmlns:a16="http://schemas.microsoft.com/office/drawing/2014/main" id="{6F439823-A5FC-4F22-8A4F-9E581554341A}"/>
              </a:ext>
            </a:extLst>
          </p:cNvPr>
          <p:cNvSpPr txBox="1"/>
          <p:nvPr/>
        </p:nvSpPr>
        <p:spPr>
          <a:xfrm>
            <a:off x="2706624" y="4749546"/>
            <a:ext cx="1154483" cy="307777"/>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Metaphase</a:t>
            </a:r>
          </a:p>
        </p:txBody>
      </p:sp>
      <p:sp>
        <p:nvSpPr>
          <p:cNvPr id="14" name="TextBox 13">
            <a:extLst>
              <a:ext uri="{FF2B5EF4-FFF2-40B4-BE49-F238E27FC236}">
                <a16:creationId xmlns:a16="http://schemas.microsoft.com/office/drawing/2014/main" id="{71EC306D-317C-4FB5-A55E-DDD5BCF1FF37}"/>
              </a:ext>
            </a:extLst>
          </p:cNvPr>
          <p:cNvSpPr txBox="1"/>
          <p:nvPr/>
        </p:nvSpPr>
        <p:spPr>
          <a:xfrm>
            <a:off x="2706624" y="6115812"/>
            <a:ext cx="1063112" cy="307777"/>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Anaphase</a:t>
            </a:r>
          </a:p>
        </p:txBody>
      </p:sp>
      <p:sp>
        <p:nvSpPr>
          <p:cNvPr id="15" name="TextBox 14">
            <a:extLst>
              <a:ext uri="{FF2B5EF4-FFF2-40B4-BE49-F238E27FC236}">
                <a16:creationId xmlns:a16="http://schemas.microsoft.com/office/drawing/2014/main" id="{9487902C-68AF-4799-8F79-EBE915ACC65B}"/>
              </a:ext>
            </a:extLst>
          </p:cNvPr>
          <p:cNvSpPr txBox="1"/>
          <p:nvPr/>
        </p:nvSpPr>
        <p:spPr>
          <a:xfrm>
            <a:off x="2706624" y="7507224"/>
            <a:ext cx="4213910" cy="307777"/>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Telophase (and simultaneously, cytokinesis)</a:t>
            </a:r>
          </a:p>
        </p:txBody>
      </p:sp>
      <p:cxnSp>
        <p:nvCxnSpPr>
          <p:cNvPr id="17" name="Straight Connector 16">
            <a:extLst>
              <a:ext uri="{FF2B5EF4-FFF2-40B4-BE49-F238E27FC236}">
                <a16:creationId xmlns:a16="http://schemas.microsoft.com/office/drawing/2014/main" id="{3EF14D3F-5A87-4F85-90A9-40CCE16D29B3}"/>
              </a:ext>
            </a:extLst>
          </p:cNvPr>
          <p:cNvCxnSpPr/>
          <p:nvPr/>
        </p:nvCxnSpPr>
        <p:spPr>
          <a:xfrm>
            <a:off x="2795720" y="20848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CC12D4-4B9D-4345-87E0-8B290CCDE1F0}"/>
              </a:ext>
            </a:extLst>
          </p:cNvPr>
          <p:cNvCxnSpPr/>
          <p:nvPr/>
        </p:nvCxnSpPr>
        <p:spPr>
          <a:xfrm>
            <a:off x="2795720" y="23134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F82E91-AAC4-46F7-AEF6-EFB5AF0F6FB9}"/>
              </a:ext>
            </a:extLst>
          </p:cNvPr>
          <p:cNvCxnSpPr/>
          <p:nvPr/>
        </p:nvCxnSpPr>
        <p:spPr>
          <a:xfrm>
            <a:off x="2795720" y="25420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970E7C-DE4B-4B0F-AA9B-F093D3DCA411}"/>
              </a:ext>
            </a:extLst>
          </p:cNvPr>
          <p:cNvCxnSpPr/>
          <p:nvPr/>
        </p:nvCxnSpPr>
        <p:spPr>
          <a:xfrm>
            <a:off x="2795720" y="27706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4567F5-9CDD-419D-BC06-673C92A5D406}"/>
              </a:ext>
            </a:extLst>
          </p:cNvPr>
          <p:cNvCxnSpPr/>
          <p:nvPr/>
        </p:nvCxnSpPr>
        <p:spPr>
          <a:xfrm>
            <a:off x="2795720" y="3828288"/>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94A1F4-F76E-4826-8C98-D7BE746BA07D}"/>
              </a:ext>
            </a:extLst>
          </p:cNvPr>
          <p:cNvCxnSpPr/>
          <p:nvPr/>
        </p:nvCxnSpPr>
        <p:spPr>
          <a:xfrm>
            <a:off x="2795720" y="4056888"/>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E38CAA4-D7E6-4EAB-BCF2-9D253767080B}"/>
              </a:ext>
            </a:extLst>
          </p:cNvPr>
          <p:cNvCxnSpPr/>
          <p:nvPr/>
        </p:nvCxnSpPr>
        <p:spPr>
          <a:xfrm>
            <a:off x="2795720" y="4285488"/>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C30D5B-F318-48EA-9D31-E7190C85F64B}"/>
              </a:ext>
            </a:extLst>
          </p:cNvPr>
          <p:cNvCxnSpPr/>
          <p:nvPr/>
        </p:nvCxnSpPr>
        <p:spPr>
          <a:xfrm>
            <a:off x="2795720" y="4514088"/>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EADE1B-B46C-46AF-9CA6-70D296F9A6FE}"/>
              </a:ext>
            </a:extLst>
          </p:cNvPr>
          <p:cNvCxnSpPr/>
          <p:nvPr/>
        </p:nvCxnSpPr>
        <p:spPr>
          <a:xfrm>
            <a:off x="2795720" y="518769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0F5AF9-D174-4563-A0D3-E1A95885F9E4}"/>
              </a:ext>
            </a:extLst>
          </p:cNvPr>
          <p:cNvCxnSpPr/>
          <p:nvPr/>
        </p:nvCxnSpPr>
        <p:spPr>
          <a:xfrm>
            <a:off x="2795720" y="541629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44E0F6-BC23-4FC1-BBEA-F46F3FE942AF}"/>
              </a:ext>
            </a:extLst>
          </p:cNvPr>
          <p:cNvCxnSpPr/>
          <p:nvPr/>
        </p:nvCxnSpPr>
        <p:spPr>
          <a:xfrm>
            <a:off x="2795720" y="564489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953419-3DA6-49FD-9117-38773B7FA255}"/>
              </a:ext>
            </a:extLst>
          </p:cNvPr>
          <p:cNvCxnSpPr/>
          <p:nvPr/>
        </p:nvCxnSpPr>
        <p:spPr>
          <a:xfrm>
            <a:off x="2795720" y="587349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602777-F4BD-4FD5-9814-5607054FAA58}"/>
              </a:ext>
            </a:extLst>
          </p:cNvPr>
          <p:cNvCxnSpPr/>
          <p:nvPr/>
        </p:nvCxnSpPr>
        <p:spPr>
          <a:xfrm>
            <a:off x="2795720" y="662025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462897-E32B-4C80-808D-8D6050978F41}"/>
              </a:ext>
            </a:extLst>
          </p:cNvPr>
          <p:cNvCxnSpPr/>
          <p:nvPr/>
        </p:nvCxnSpPr>
        <p:spPr>
          <a:xfrm>
            <a:off x="2795720" y="684885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781897-1197-419B-AE6B-8F4A795E405D}"/>
              </a:ext>
            </a:extLst>
          </p:cNvPr>
          <p:cNvCxnSpPr/>
          <p:nvPr/>
        </p:nvCxnSpPr>
        <p:spPr>
          <a:xfrm>
            <a:off x="2795720" y="707745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B9DF80-0A9D-4F77-9629-DCC66774F7FE}"/>
              </a:ext>
            </a:extLst>
          </p:cNvPr>
          <p:cNvCxnSpPr/>
          <p:nvPr/>
        </p:nvCxnSpPr>
        <p:spPr>
          <a:xfrm>
            <a:off x="2795720" y="7306056"/>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A6080D-F8EF-4AE6-8DEE-AB5B385FE219}"/>
              </a:ext>
            </a:extLst>
          </p:cNvPr>
          <p:cNvCxnSpPr/>
          <p:nvPr/>
        </p:nvCxnSpPr>
        <p:spPr>
          <a:xfrm>
            <a:off x="2795720" y="80284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0B8094-26F3-4710-BF80-13A730DECAA5}"/>
              </a:ext>
            </a:extLst>
          </p:cNvPr>
          <p:cNvCxnSpPr/>
          <p:nvPr/>
        </p:nvCxnSpPr>
        <p:spPr>
          <a:xfrm>
            <a:off x="2795720" y="82570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ABBC33-1E71-4EFD-A3A7-88AC583F3355}"/>
              </a:ext>
            </a:extLst>
          </p:cNvPr>
          <p:cNvCxnSpPr/>
          <p:nvPr/>
        </p:nvCxnSpPr>
        <p:spPr>
          <a:xfrm>
            <a:off x="2795720" y="8485632"/>
            <a:ext cx="449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8C3BDC-84F7-4A71-B4CC-FD96D3069D88}"/>
              </a:ext>
            </a:extLst>
          </p:cNvPr>
          <p:cNvCxnSpPr/>
          <p:nvPr/>
        </p:nvCxnSpPr>
        <p:spPr>
          <a:xfrm>
            <a:off x="2795720" y="8714232"/>
            <a:ext cx="449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88145FA-325F-4BFE-AF01-5B5F088EEEC8}"/>
              </a:ext>
            </a:extLst>
          </p:cNvPr>
          <p:cNvSpPr txBox="1"/>
          <p:nvPr/>
        </p:nvSpPr>
        <p:spPr>
          <a:xfrm>
            <a:off x="443724" y="9041402"/>
            <a:ext cx="7101915" cy="307777"/>
          </a:xfrm>
          <a:prstGeom prst="rect">
            <a:avLst/>
          </a:prstGeom>
          <a:noFill/>
        </p:spPr>
        <p:txBody>
          <a:bodyPr wrap="square" rtlCol="0">
            <a:spAutoFit/>
          </a:bodyPr>
          <a:lstStyle/>
          <a:p>
            <a:pPr marL="342900" indent="-342900">
              <a:spcAft>
                <a:spcPts val="600"/>
              </a:spcAft>
              <a:buFont typeface="+mj-lt"/>
              <a:buAutoNum type="arabicPeriod" startAt="5"/>
            </a:pPr>
            <a:r>
              <a:rPr lang="en-US" sz="1400" dirty="0">
                <a:latin typeface="Verdana" panose="020B0604030504040204" pitchFamily="34" charset="0"/>
                <a:ea typeface="Verdana" panose="020B0604030504040204" pitchFamily="34" charset="0"/>
                <a:cs typeface="Verdana" charset="0"/>
              </a:rPr>
              <a:t>It’s time to build! Create your models and label them.</a:t>
            </a:r>
          </a:p>
        </p:txBody>
      </p:sp>
    </p:spTree>
    <p:extLst>
      <p:ext uri="{BB962C8B-B14F-4D97-AF65-F5344CB8AC3E}">
        <p14:creationId xmlns:p14="http://schemas.microsoft.com/office/powerpoint/2010/main" val="376915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257714-2E0D-43AC-8CC5-2E10529E682A}"/>
              </a:ext>
            </a:extLst>
          </p:cNvPr>
          <p:cNvSpPr>
            <a:spLocks noGrp="1"/>
          </p:cNvSpPr>
          <p:nvPr>
            <p:ph type="body" sz="quarter" idx="12"/>
          </p:nvPr>
        </p:nvSpPr>
        <p:spPr>
          <a:xfrm>
            <a:off x="135020" y="210463"/>
            <a:ext cx="5321400" cy="763898"/>
          </a:xfrm>
        </p:spPr>
        <p:txBody>
          <a:bodyPr/>
          <a:lstStyle/>
          <a:p>
            <a:r>
              <a:rPr lang="en-US" dirty="0"/>
              <a:t>Mitosis Lab Teacher Directions</a:t>
            </a:r>
          </a:p>
        </p:txBody>
      </p:sp>
      <p:sp>
        <p:nvSpPr>
          <p:cNvPr id="4" name="TextBox 3">
            <a:extLst>
              <a:ext uri="{FF2B5EF4-FFF2-40B4-BE49-F238E27FC236}">
                <a16:creationId xmlns:a16="http://schemas.microsoft.com/office/drawing/2014/main" id="{600AB7AD-21EA-4B1D-A9CB-760334F4FD26}"/>
              </a:ext>
            </a:extLst>
          </p:cNvPr>
          <p:cNvSpPr txBox="1"/>
          <p:nvPr/>
        </p:nvSpPr>
        <p:spPr>
          <a:xfrm>
            <a:off x="260290" y="657784"/>
            <a:ext cx="7225491" cy="1107996"/>
          </a:xfrm>
          <a:prstGeom prst="rect">
            <a:avLst/>
          </a:prstGeom>
          <a:noFill/>
        </p:spPr>
        <p:txBody>
          <a:bodyPr wrap="square" rtlCol="0">
            <a:spAutoFit/>
          </a:bodyPr>
          <a:lstStyle/>
          <a:p>
            <a:r>
              <a:rPr lang="en-US" sz="1400" b="1" dirty="0">
                <a:latin typeface="Verdana" charset="0"/>
                <a:ea typeface="Verdana" charset="0"/>
                <a:cs typeface="Verdana" charset="0"/>
              </a:rPr>
              <a:t>General:</a:t>
            </a:r>
          </a:p>
          <a:p>
            <a:pPr>
              <a:spcBef>
                <a:spcPts val="600"/>
              </a:spcBef>
            </a:pPr>
            <a:r>
              <a:rPr lang="en-US" sz="1400" b="1" dirty="0">
                <a:latin typeface="Verdana" charset="0"/>
                <a:ea typeface="Verdana" charset="0"/>
                <a:cs typeface="Verdana" charset="0"/>
              </a:rPr>
              <a:t>    </a:t>
            </a:r>
            <a:r>
              <a:rPr lang="en-US" sz="1400" dirty="0">
                <a:latin typeface="Verdana" charset="0"/>
                <a:ea typeface="Verdana" charset="0"/>
                <a:cs typeface="Verdana" charset="0"/>
              </a:rPr>
              <a:t>- partners or small groups</a:t>
            </a:r>
          </a:p>
          <a:p>
            <a:pPr>
              <a:spcBef>
                <a:spcPts val="600"/>
              </a:spcBef>
            </a:pPr>
            <a:r>
              <a:rPr lang="en-US" sz="1400" dirty="0">
                <a:latin typeface="Verdana" charset="0"/>
                <a:ea typeface="Verdana" charset="0"/>
                <a:cs typeface="Verdana" charset="0"/>
              </a:rPr>
              <a:t>    - one, 45-minute class periods</a:t>
            </a:r>
          </a:p>
          <a:p>
            <a:r>
              <a:rPr lang="en-US" sz="1400" b="1" dirty="0">
                <a:latin typeface="Verdana" charset="0"/>
                <a:ea typeface="Verdana" charset="0"/>
                <a:cs typeface="Verdana" charset="0"/>
              </a:rPr>
              <a:t>      </a:t>
            </a:r>
            <a:endParaRPr lang="en-US" sz="1100" dirty="0"/>
          </a:p>
        </p:txBody>
      </p:sp>
      <p:sp>
        <p:nvSpPr>
          <p:cNvPr id="5" name="Subtitle 2">
            <a:extLst>
              <a:ext uri="{FF2B5EF4-FFF2-40B4-BE49-F238E27FC236}">
                <a16:creationId xmlns:a16="http://schemas.microsoft.com/office/drawing/2014/main" id="{CCE370E2-FFA8-4338-97D8-D942DF3ABC68}"/>
              </a:ext>
            </a:extLst>
          </p:cNvPr>
          <p:cNvSpPr txBox="1">
            <a:spLocks/>
          </p:cNvSpPr>
          <p:nvPr/>
        </p:nvSpPr>
        <p:spPr>
          <a:xfrm>
            <a:off x="156259" y="2254099"/>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6" name="Subtitle 2">
            <a:extLst>
              <a:ext uri="{FF2B5EF4-FFF2-40B4-BE49-F238E27FC236}">
                <a16:creationId xmlns:a16="http://schemas.microsoft.com/office/drawing/2014/main" id="{26FAC6E6-0D4E-4F54-B47E-D9E85DB8EA1D}"/>
              </a:ext>
            </a:extLst>
          </p:cNvPr>
          <p:cNvSpPr txBox="1">
            <a:spLocks/>
          </p:cNvSpPr>
          <p:nvPr/>
        </p:nvSpPr>
        <p:spPr>
          <a:xfrm>
            <a:off x="324853" y="137003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pic>
        <p:nvPicPr>
          <p:cNvPr id="7" name="Picture 6">
            <a:extLst>
              <a:ext uri="{FF2B5EF4-FFF2-40B4-BE49-F238E27FC236}">
                <a16:creationId xmlns:a16="http://schemas.microsoft.com/office/drawing/2014/main" id="{B48FC75D-CBB4-48D2-9BE2-DA2DCB8BA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52" y="1251687"/>
            <a:ext cx="228600" cy="228600"/>
          </a:xfrm>
          <a:prstGeom prst="rect">
            <a:avLst/>
          </a:prstGeom>
        </p:spPr>
      </p:pic>
      <p:pic>
        <p:nvPicPr>
          <p:cNvPr id="8" name="Picture 7">
            <a:extLst>
              <a:ext uri="{FF2B5EF4-FFF2-40B4-BE49-F238E27FC236}">
                <a16:creationId xmlns:a16="http://schemas.microsoft.com/office/drawing/2014/main" id="{99045B2D-576F-4A1A-84A5-23A4F5B0E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52" y="951621"/>
            <a:ext cx="228600" cy="228600"/>
          </a:xfrm>
          <a:prstGeom prst="rect">
            <a:avLst/>
          </a:prstGeom>
        </p:spPr>
      </p:pic>
      <p:sp>
        <p:nvSpPr>
          <p:cNvPr id="9" name="TextBox 8">
            <a:extLst>
              <a:ext uri="{FF2B5EF4-FFF2-40B4-BE49-F238E27FC236}">
                <a16:creationId xmlns:a16="http://schemas.microsoft.com/office/drawing/2014/main" id="{F84D0928-C434-4109-B990-9DAE16321FAA}"/>
              </a:ext>
            </a:extLst>
          </p:cNvPr>
          <p:cNvSpPr txBox="1"/>
          <p:nvPr/>
        </p:nvSpPr>
        <p:spPr>
          <a:xfrm>
            <a:off x="260290" y="2668939"/>
            <a:ext cx="7093473" cy="1169551"/>
          </a:xfrm>
          <a:prstGeom prst="rect">
            <a:avLst/>
          </a:prstGeom>
          <a:noFill/>
        </p:spPr>
        <p:txBody>
          <a:bodyPr wrap="square" rtlCol="0">
            <a:spAutoFit/>
          </a:bodyPr>
          <a:lstStyle/>
          <a:p>
            <a:r>
              <a:rPr lang="en-US" sz="1400" b="1" dirty="0">
                <a:latin typeface="Verdana" charset="0"/>
                <a:ea typeface="Verdana" charset="0"/>
                <a:cs typeface="Verdana" charset="0"/>
              </a:rPr>
              <a:t>Teacher Notes:</a:t>
            </a:r>
          </a:p>
          <a:p>
            <a:r>
              <a:rPr lang="en-US" sz="1400" dirty="0">
                <a:latin typeface="Verdana" charset="0"/>
                <a:ea typeface="Verdana" charset="0"/>
                <a:cs typeface="Verdana" charset="0"/>
              </a:rPr>
              <a:t>In this lab, students will model how a cell divides to form two identical cells through the process of mitosis. Afterwards, students will apply knowledge of cell division by looking at onion cells and identifying what stage of cell division is lustrated.  </a:t>
            </a:r>
          </a:p>
        </p:txBody>
      </p:sp>
      <p:sp>
        <p:nvSpPr>
          <p:cNvPr id="10" name="TextBox 9">
            <a:extLst>
              <a:ext uri="{FF2B5EF4-FFF2-40B4-BE49-F238E27FC236}">
                <a16:creationId xmlns:a16="http://schemas.microsoft.com/office/drawing/2014/main" id="{88AF0184-3E80-4C43-9EC3-ADEC0D6582D2}"/>
              </a:ext>
            </a:extLst>
          </p:cNvPr>
          <p:cNvSpPr txBox="1"/>
          <p:nvPr/>
        </p:nvSpPr>
        <p:spPr>
          <a:xfrm>
            <a:off x="286619" y="1576008"/>
            <a:ext cx="7096364" cy="738664"/>
          </a:xfrm>
          <a:prstGeom prst="rect">
            <a:avLst/>
          </a:prstGeom>
          <a:noFill/>
        </p:spPr>
        <p:txBody>
          <a:bodyPr wrap="square" rtlCol="0">
            <a:spAutoFit/>
          </a:bodyPr>
          <a:lstStyle/>
          <a:p>
            <a:r>
              <a:rPr lang="en-US" sz="1400" b="1" dirty="0">
                <a:latin typeface="Verdana" charset="0"/>
                <a:ea typeface="Verdana" charset="0"/>
                <a:cs typeface="Verdana" charset="0"/>
              </a:rPr>
              <a:t>Essential Questions:</a:t>
            </a:r>
          </a:p>
          <a:p>
            <a:pPr marL="342900" indent="-342900">
              <a:buAutoNum type="arabicPeriod"/>
            </a:pPr>
            <a:r>
              <a:rPr lang="en-US" sz="1400" dirty="0">
                <a:latin typeface="Verdana" charset="0"/>
                <a:ea typeface="Verdana" charset="0"/>
                <a:cs typeface="Verdana" charset="0"/>
              </a:rPr>
              <a:t>What occurs at different phases of cell division?</a:t>
            </a:r>
          </a:p>
          <a:p>
            <a:pPr marL="342900" indent="-342900">
              <a:buAutoNum type="arabicPeriod"/>
            </a:pPr>
            <a:r>
              <a:rPr lang="en-US" sz="1400" dirty="0">
                <a:latin typeface="Verdana" charset="0"/>
                <a:ea typeface="Verdana" charset="0"/>
                <a:cs typeface="Verdana" charset="0"/>
              </a:rPr>
              <a:t>How are mitosis and meiosis similar and different?</a:t>
            </a:r>
          </a:p>
        </p:txBody>
      </p:sp>
      <p:sp>
        <p:nvSpPr>
          <p:cNvPr id="12" name="TextBox 11">
            <a:extLst>
              <a:ext uri="{FF2B5EF4-FFF2-40B4-BE49-F238E27FC236}">
                <a16:creationId xmlns:a16="http://schemas.microsoft.com/office/drawing/2014/main" id="{46BA15B6-540F-4A73-BCB8-16C132E2C84F}"/>
              </a:ext>
            </a:extLst>
          </p:cNvPr>
          <p:cNvSpPr txBox="1"/>
          <p:nvPr/>
        </p:nvSpPr>
        <p:spPr>
          <a:xfrm>
            <a:off x="286619" y="6160958"/>
            <a:ext cx="7096365" cy="2677656"/>
          </a:xfrm>
          <a:prstGeom prst="rect">
            <a:avLst/>
          </a:prstGeom>
          <a:noFill/>
        </p:spPr>
        <p:txBody>
          <a:bodyPr wrap="square" rtlCol="0">
            <a:spAutoFit/>
          </a:bodyPr>
          <a:lstStyle/>
          <a:p>
            <a:endParaRPr lang="en-US" sz="1400" b="1" dirty="0">
              <a:latin typeface="Verdana" charset="0"/>
              <a:ea typeface="Verdana" charset="0"/>
              <a:cs typeface="Verdana" charset="0"/>
            </a:endParaRPr>
          </a:p>
          <a:p>
            <a:r>
              <a:rPr lang="en-US" sz="1400" b="1" dirty="0">
                <a:latin typeface="Verdana" charset="0"/>
                <a:ea typeface="Verdana" charset="0"/>
                <a:cs typeface="Verdana" charset="0"/>
              </a:rPr>
              <a:t>Additional Resources For This Topic:</a:t>
            </a:r>
          </a:p>
          <a:p>
            <a:endParaRPr lang="en-US" sz="1400" i="1" dirty="0">
              <a:latin typeface="Verdana" charset="0"/>
              <a:ea typeface="Verdana" charset="0"/>
              <a:cs typeface="Verdana" charset="0"/>
            </a:endParaRPr>
          </a:p>
          <a:p>
            <a:r>
              <a:rPr lang="en-US" sz="1400" dirty="0">
                <a:latin typeface="Verdana" charset="0"/>
                <a:ea typeface="Verdana" charset="0"/>
                <a:cs typeface="Verdana" charset="0"/>
                <a:hlinkClick r:id="rId5"/>
              </a:rPr>
              <a:t>Mitosis and Meiosis 5E Lesson </a:t>
            </a:r>
            <a:r>
              <a:rPr lang="mr-IN" sz="1400" dirty="0">
                <a:latin typeface="Verdana" charset="0"/>
                <a:ea typeface="Verdana" charset="0"/>
                <a:cs typeface="Verdana" charset="0"/>
              </a:rPr>
              <a:t>–</a:t>
            </a:r>
            <a:r>
              <a:rPr lang="en-US" sz="1400" dirty="0">
                <a:latin typeface="Verdana" charset="0"/>
                <a:ea typeface="Verdana" charset="0"/>
                <a:cs typeface="Verdana" charset="0"/>
              </a:rPr>
              <a:t> Includes engagement activity, word wall cards, objective cards, student-led station lab, interactive notebook templates, PowerPoint, modified notes, student-choice project, homework, and assessment (including modified).</a:t>
            </a:r>
          </a:p>
          <a:p>
            <a:endParaRPr lang="en-US" sz="1400" dirty="0">
              <a:latin typeface="Verdana" charset="0"/>
              <a:ea typeface="Verdana" charset="0"/>
              <a:cs typeface="Verdana" charset="0"/>
            </a:endParaRPr>
          </a:p>
          <a:p>
            <a:r>
              <a:rPr lang="en-US" sz="1400" dirty="0">
                <a:latin typeface="Verdana" charset="0"/>
                <a:ea typeface="Verdana" charset="0"/>
                <a:cs typeface="Verdana" charset="0"/>
                <a:hlinkClick r:id="rId6"/>
              </a:rPr>
              <a:t>Mitosis and Meiosis Station Lab </a:t>
            </a:r>
            <a:r>
              <a:rPr lang="mr-IN" sz="1400" dirty="0">
                <a:latin typeface="Verdana" charset="0"/>
                <a:ea typeface="Verdana" charset="0"/>
                <a:cs typeface="Verdana" charset="0"/>
              </a:rPr>
              <a:t>–</a:t>
            </a:r>
            <a:r>
              <a:rPr lang="en-US" sz="1400" dirty="0">
                <a:latin typeface="Verdana" charset="0"/>
                <a:ea typeface="Verdana" charset="0"/>
                <a:cs typeface="Verdana" charset="0"/>
              </a:rPr>
              <a:t> Includes 8 stations where students will receive new information at the input stations (Read, Watch, Explore, Research) and demonstrate understanding at the output stations (Write, Organize, Assess, Illustrate).</a:t>
            </a:r>
          </a:p>
        </p:txBody>
      </p:sp>
      <p:sp>
        <p:nvSpPr>
          <p:cNvPr id="13" name="Rectangle 12">
            <a:extLst>
              <a:ext uri="{FF2B5EF4-FFF2-40B4-BE49-F238E27FC236}">
                <a16:creationId xmlns:a16="http://schemas.microsoft.com/office/drawing/2014/main" id="{BE45848B-8BE2-4CC8-831E-AE9AB71109AD}"/>
              </a:ext>
            </a:extLst>
          </p:cNvPr>
          <p:cNvSpPr/>
          <p:nvPr/>
        </p:nvSpPr>
        <p:spPr>
          <a:xfrm>
            <a:off x="258019" y="4004388"/>
            <a:ext cx="7095744" cy="2169943"/>
          </a:xfrm>
          <a:prstGeom prst="rect">
            <a:avLst/>
          </a:prstGeom>
          <a:solidFill>
            <a:srgbClr val="B9CDE5"/>
          </a:solidFill>
          <a:ln>
            <a:noFill/>
          </a:ln>
        </p:spPr>
        <p:style>
          <a:lnRef idx="1">
            <a:schemeClr val="accent1"/>
          </a:lnRef>
          <a:fillRef idx="3">
            <a:schemeClr val="accent1"/>
          </a:fillRef>
          <a:effectRef idx="2">
            <a:schemeClr val="accent1"/>
          </a:effectRef>
          <a:fontRef idx="minor">
            <a:schemeClr val="lt1"/>
          </a:fontRef>
        </p:style>
        <p:txBody>
          <a:bodyPr numCol="2" rtlCol="0" anchor="t" anchorCtr="0"/>
          <a:lstStyle/>
          <a:p>
            <a:pPr>
              <a:spcAft>
                <a:spcPts val="600"/>
              </a:spcAft>
            </a:pPr>
            <a:r>
              <a:rPr lang="en-US" sz="1600" b="1" dirty="0">
                <a:solidFill>
                  <a:srgbClr val="000000"/>
                </a:solidFill>
                <a:latin typeface="Verdana"/>
                <a:cs typeface="Verdana"/>
              </a:rPr>
              <a:t>Materials per Group:</a:t>
            </a:r>
            <a:endParaRPr lang="en-US" sz="1400" b="1" dirty="0">
              <a:solidFill>
                <a:schemeClr val="tx1"/>
              </a:solidFill>
              <a:latin typeface="Verdana" charset="0"/>
              <a:ea typeface="Verdana" charset="0"/>
              <a:cs typeface="Verdana" charset="0"/>
            </a:endParaRPr>
          </a:p>
          <a:p>
            <a:pPr marL="285750" indent="-285750">
              <a:buFont typeface="Arial" charset="0"/>
              <a:buChar char="•"/>
            </a:pPr>
            <a:r>
              <a:rPr lang="en-US" sz="1400" dirty="0">
                <a:solidFill>
                  <a:schemeClr val="tx1"/>
                </a:solidFill>
                <a:latin typeface="Verdana" charset="0"/>
                <a:ea typeface="Verdana" charset="0"/>
                <a:cs typeface="Verdana" charset="0"/>
              </a:rPr>
              <a:t>2 paper plates</a:t>
            </a:r>
          </a:p>
          <a:p>
            <a:pPr marL="285750" indent="-285750">
              <a:buFont typeface="Arial" charset="0"/>
              <a:buChar char="•"/>
            </a:pPr>
            <a:r>
              <a:rPr lang="en-US" sz="1400" dirty="0">
                <a:solidFill>
                  <a:schemeClr val="tx1"/>
                </a:solidFill>
                <a:latin typeface="Verdana" charset="0"/>
                <a:ea typeface="Verdana" charset="0"/>
                <a:cs typeface="Verdana" charset="0"/>
              </a:rPr>
              <a:t>2 12” pieces of yarn</a:t>
            </a:r>
          </a:p>
          <a:p>
            <a:pPr marL="285750" indent="-285750">
              <a:buFont typeface="Arial" charset="0"/>
              <a:buChar char="•"/>
            </a:pPr>
            <a:r>
              <a:rPr lang="en-US" sz="1400" dirty="0">
                <a:solidFill>
                  <a:schemeClr val="tx1"/>
                </a:solidFill>
                <a:latin typeface="Verdana" charset="0"/>
                <a:ea typeface="Verdana" charset="0"/>
                <a:cs typeface="Verdana" charset="0"/>
              </a:rPr>
              <a:t>6 to 10 3” pieces of thin string</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Colored pencils </a:t>
            </a:r>
          </a:p>
          <a:p>
            <a:pPr marL="285750" indent="-285750">
              <a:buFont typeface="Arial" charset="0"/>
              <a:buChar char="•"/>
            </a:pPr>
            <a:endParaRPr lang="en-US" sz="1400" dirty="0">
              <a:solidFill>
                <a:schemeClr val="tx1"/>
              </a:solidFill>
              <a:latin typeface="Verdana" charset="0"/>
              <a:ea typeface="Verdana" charset="0"/>
              <a:cs typeface="Verdana" charset="0"/>
            </a:endParaRPr>
          </a:p>
        </p:txBody>
      </p:sp>
    </p:spTree>
    <p:extLst>
      <p:ext uri="{BB962C8B-B14F-4D97-AF65-F5344CB8AC3E}">
        <p14:creationId xmlns:p14="http://schemas.microsoft.com/office/powerpoint/2010/main" val="21615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9B32BF-1898-4270-8C6F-AB47798E5AC4}"/>
              </a:ext>
            </a:extLst>
          </p:cNvPr>
          <p:cNvSpPr txBox="1"/>
          <p:nvPr/>
        </p:nvSpPr>
        <p:spPr>
          <a:xfrm>
            <a:off x="324853" y="956046"/>
            <a:ext cx="7084475" cy="738664"/>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charset="0"/>
              </a:rPr>
              <a:t>Procedure: </a:t>
            </a: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6"/>
            </a:pPr>
            <a:r>
              <a:rPr lang="en-US" sz="1400" dirty="0">
                <a:latin typeface="Verdana" panose="020B0604030504040204" pitchFamily="34" charset="0"/>
                <a:ea typeface="Verdana" panose="020B0604030504040204" pitchFamily="34" charset="0"/>
                <a:cs typeface="Verdana" charset="0"/>
              </a:rPr>
              <a:t>Use your knowledge of cell division to identify what stage the arrows are pointing at.</a:t>
            </a:r>
          </a:p>
        </p:txBody>
      </p:sp>
      <p:graphicFrame>
        <p:nvGraphicFramePr>
          <p:cNvPr id="5" name="Table 4">
            <a:extLst>
              <a:ext uri="{FF2B5EF4-FFF2-40B4-BE49-F238E27FC236}">
                <a16:creationId xmlns:a16="http://schemas.microsoft.com/office/drawing/2014/main" id="{B8AFAEB4-3D0A-DD4D-AAC5-18807AFF7C82}"/>
              </a:ext>
            </a:extLst>
          </p:cNvPr>
          <p:cNvGraphicFramePr>
            <a:graphicFrameLocks noGrp="1"/>
          </p:cNvGraphicFramePr>
          <p:nvPr/>
        </p:nvGraphicFramePr>
        <p:xfrm>
          <a:off x="564777" y="1807366"/>
          <a:ext cx="6844551" cy="7417919"/>
        </p:xfrm>
        <a:graphic>
          <a:graphicData uri="http://schemas.openxmlformats.org/drawingml/2006/table">
            <a:tbl>
              <a:tblPr firstRow="1" bandRow="1">
                <a:tableStyleId>{5940675A-B579-460E-94D1-54222C63F5DA}</a:tableStyleId>
              </a:tblPr>
              <a:tblGrid>
                <a:gridCol w="2281517">
                  <a:extLst>
                    <a:ext uri="{9D8B030D-6E8A-4147-A177-3AD203B41FA5}">
                      <a16:colId xmlns:a16="http://schemas.microsoft.com/office/drawing/2014/main" val="1360649430"/>
                    </a:ext>
                  </a:extLst>
                </a:gridCol>
                <a:gridCol w="2281517">
                  <a:extLst>
                    <a:ext uri="{9D8B030D-6E8A-4147-A177-3AD203B41FA5}">
                      <a16:colId xmlns:a16="http://schemas.microsoft.com/office/drawing/2014/main" val="3910196240"/>
                    </a:ext>
                  </a:extLst>
                </a:gridCol>
                <a:gridCol w="2281517">
                  <a:extLst>
                    <a:ext uri="{9D8B030D-6E8A-4147-A177-3AD203B41FA5}">
                      <a16:colId xmlns:a16="http://schemas.microsoft.com/office/drawing/2014/main" val="1219971396"/>
                    </a:ext>
                  </a:extLst>
                </a:gridCol>
              </a:tblGrid>
              <a:tr h="523343">
                <a:tc>
                  <a:txBody>
                    <a:bodyPr/>
                    <a:lstStyle/>
                    <a:p>
                      <a:pPr algn="ctr"/>
                      <a:endParaRPr lang="en-US" sz="1400" b="1"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 of Mitosis</a:t>
                      </a: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Reasoning</a:t>
                      </a:r>
                    </a:p>
                  </a:txBody>
                  <a:tcPr anchor="ctr">
                    <a:solidFill>
                      <a:schemeClr val="bg1">
                        <a:lumMod val="85000"/>
                      </a:schemeClr>
                    </a:solidFill>
                  </a:tcPr>
                </a:tc>
                <a:extLst>
                  <a:ext uri="{0D108BD9-81ED-4DB2-BD59-A6C34878D82A}">
                    <a16:rowId xmlns:a16="http://schemas.microsoft.com/office/drawing/2014/main" val="63654850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4944732"/>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1751300"/>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5467619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3665325"/>
                  </a:ext>
                </a:extLst>
              </a:tr>
            </a:tbl>
          </a:graphicData>
        </a:graphic>
      </p:graphicFrame>
      <p:sp>
        <p:nvSpPr>
          <p:cNvPr id="9" name="Rectangle 8">
            <a:extLst>
              <a:ext uri="{FF2B5EF4-FFF2-40B4-BE49-F238E27FC236}">
                <a16:creationId xmlns:a16="http://schemas.microsoft.com/office/drawing/2014/main" id="{11B350BB-0B19-49B5-A5D7-5AA8B9ED3EF1}"/>
              </a:ext>
            </a:extLst>
          </p:cNvPr>
          <p:cNvSpPr/>
          <p:nvPr/>
        </p:nvSpPr>
        <p:spPr>
          <a:xfrm>
            <a:off x="1084384" y="9632493"/>
            <a:ext cx="5928282" cy="200055"/>
          </a:xfrm>
          <a:prstGeom prst="rect">
            <a:avLst/>
          </a:prstGeom>
        </p:spPr>
        <p:txBody>
          <a:bodyPr wrap="square">
            <a:spAutoFit/>
          </a:bodyPr>
          <a:lstStyle/>
          <a:p>
            <a:pPr algn="ctr"/>
            <a:r>
              <a:rPr lang="en-US" sz="700" dirty="0">
                <a:latin typeface="Verdana" panose="020B0604030504040204" pitchFamily="34" charset="0"/>
                <a:ea typeface="Verdana" panose="020B0604030504040204" pitchFamily="34" charset="0"/>
              </a:rPr>
              <a:t>Cells Doc. </a:t>
            </a:r>
            <a:r>
              <a:rPr lang="en-US" sz="700" dirty="0" err="1">
                <a:latin typeface="Verdana" panose="020B0604030504040204" pitchFamily="34" charset="0"/>
                <a:ea typeface="Verdana" panose="020B0604030504040204" pitchFamily="34" charset="0"/>
              </a:rPr>
              <a:t>RNDr</a:t>
            </a:r>
            <a:r>
              <a:rPr lang="en-US" sz="700" dirty="0">
                <a:latin typeface="Verdana" panose="020B0604030504040204" pitchFamily="34" charset="0"/>
                <a:ea typeface="Verdana" panose="020B0604030504040204" pitchFamily="34" charset="0"/>
              </a:rPr>
              <a:t>. Josef </a:t>
            </a:r>
            <a:r>
              <a:rPr lang="en-US" sz="700" dirty="0" err="1">
                <a:latin typeface="Verdana" panose="020B0604030504040204" pitchFamily="34" charset="0"/>
                <a:ea typeface="Verdana" panose="020B0604030504040204" pitchFamily="34" charset="0"/>
              </a:rPr>
              <a:t>Reischig</a:t>
            </a:r>
            <a:r>
              <a:rPr lang="en-US" sz="700" dirty="0">
                <a:latin typeface="Verdana" panose="020B0604030504040204" pitchFamily="34" charset="0"/>
                <a:ea typeface="Verdana" panose="020B0604030504040204" pitchFamily="34" charset="0"/>
              </a:rPr>
              <a:t>, </a:t>
            </a:r>
            <a:r>
              <a:rPr lang="en-US" sz="700" dirty="0" err="1">
                <a:latin typeface="Verdana" panose="020B0604030504040204" pitchFamily="34" charset="0"/>
                <a:ea typeface="Verdana" panose="020B0604030504040204" pitchFamily="34" charset="0"/>
              </a:rPr>
              <a:t>CSc</a:t>
            </a:r>
            <a:r>
              <a:rPr lang="en-US" sz="700" dirty="0">
                <a:latin typeface="Verdana" panose="020B0604030504040204" pitchFamily="34" charset="0"/>
                <a:ea typeface="Verdana" panose="020B0604030504040204" pitchFamily="34" charset="0"/>
              </a:rPr>
              <a:t>. [CC BY-SA 3.0 (https://creativecommons.org/licenses/by-sa/3.0)]</a:t>
            </a:r>
          </a:p>
        </p:txBody>
      </p:sp>
      <p:sp>
        <p:nvSpPr>
          <p:cNvPr id="7" name="Text Placeholder 6">
            <a:extLst>
              <a:ext uri="{FF2B5EF4-FFF2-40B4-BE49-F238E27FC236}">
                <a16:creationId xmlns:a16="http://schemas.microsoft.com/office/drawing/2014/main" id="{92827239-4CF4-41FB-A4E6-E2B4EFA2F649}"/>
              </a:ext>
            </a:extLst>
          </p:cNvPr>
          <p:cNvSpPr>
            <a:spLocks noGrp="1"/>
          </p:cNvSpPr>
          <p:nvPr>
            <p:ph type="body" sz="quarter" idx="12"/>
          </p:nvPr>
        </p:nvSpPr>
        <p:spPr/>
        <p:txBody>
          <a:bodyPr/>
          <a:lstStyle/>
          <a:p>
            <a:r>
              <a:rPr lang="en-US" dirty="0"/>
              <a:t>Mitosis Student Lab Sheet</a:t>
            </a:r>
          </a:p>
        </p:txBody>
      </p:sp>
      <p:pic>
        <p:nvPicPr>
          <p:cNvPr id="17" name="Picture 16">
            <a:extLst>
              <a:ext uri="{FF2B5EF4-FFF2-40B4-BE49-F238E27FC236}">
                <a16:creationId xmlns:a16="http://schemas.microsoft.com/office/drawing/2014/main" id="{827477EC-6261-4119-B6A6-835A6DE0E9D7}"/>
              </a:ext>
            </a:extLst>
          </p:cNvPr>
          <p:cNvPicPr>
            <a:picLocks noChangeAspect="1"/>
          </p:cNvPicPr>
          <p:nvPr/>
        </p:nvPicPr>
        <p:blipFill>
          <a:blip r:embed="rId3"/>
          <a:stretch>
            <a:fillRect/>
          </a:stretch>
        </p:blipFill>
        <p:spPr>
          <a:xfrm>
            <a:off x="690976" y="2527180"/>
            <a:ext cx="2037507" cy="1304200"/>
          </a:xfrm>
          <a:prstGeom prst="rect">
            <a:avLst/>
          </a:prstGeom>
        </p:spPr>
      </p:pic>
      <p:cxnSp>
        <p:nvCxnSpPr>
          <p:cNvPr id="18" name="Straight Arrow Connector 17">
            <a:extLst>
              <a:ext uri="{FF2B5EF4-FFF2-40B4-BE49-F238E27FC236}">
                <a16:creationId xmlns:a16="http://schemas.microsoft.com/office/drawing/2014/main" id="{545DDBA5-1E13-4FF0-B286-9AE9BCF74607}"/>
              </a:ext>
            </a:extLst>
          </p:cNvPr>
          <p:cNvCxnSpPr>
            <a:cxnSpLocks/>
          </p:cNvCxnSpPr>
          <p:nvPr/>
        </p:nvCxnSpPr>
        <p:spPr>
          <a:xfrm flipH="1" flipV="1">
            <a:off x="1266139" y="3021543"/>
            <a:ext cx="2081591" cy="3223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3367E4F-5AED-4C6B-9250-27A87FF3996A}"/>
              </a:ext>
            </a:extLst>
          </p:cNvPr>
          <p:cNvPicPr>
            <a:picLocks noChangeAspect="1"/>
          </p:cNvPicPr>
          <p:nvPr/>
        </p:nvPicPr>
        <p:blipFill>
          <a:blip r:embed="rId4"/>
          <a:stretch>
            <a:fillRect/>
          </a:stretch>
        </p:blipFill>
        <p:spPr>
          <a:xfrm>
            <a:off x="690977" y="5990645"/>
            <a:ext cx="2002223" cy="1281423"/>
          </a:xfrm>
          <a:prstGeom prst="rect">
            <a:avLst/>
          </a:prstGeom>
        </p:spPr>
      </p:pic>
      <p:pic>
        <p:nvPicPr>
          <p:cNvPr id="20" name="Picture 19">
            <a:extLst>
              <a:ext uri="{FF2B5EF4-FFF2-40B4-BE49-F238E27FC236}">
                <a16:creationId xmlns:a16="http://schemas.microsoft.com/office/drawing/2014/main" id="{B8F1E510-8B1E-4864-B22B-0AF4B03C2DCB}"/>
              </a:ext>
            </a:extLst>
          </p:cNvPr>
          <p:cNvPicPr>
            <a:picLocks noChangeAspect="1"/>
          </p:cNvPicPr>
          <p:nvPr/>
        </p:nvPicPr>
        <p:blipFill>
          <a:blip r:embed="rId4"/>
          <a:stretch>
            <a:fillRect/>
          </a:stretch>
        </p:blipFill>
        <p:spPr>
          <a:xfrm>
            <a:off x="690976" y="7746388"/>
            <a:ext cx="2002223" cy="1281423"/>
          </a:xfrm>
          <a:prstGeom prst="rect">
            <a:avLst/>
          </a:prstGeom>
        </p:spPr>
      </p:pic>
      <p:sp>
        <p:nvSpPr>
          <p:cNvPr id="22" name="Left Brace 21">
            <a:extLst>
              <a:ext uri="{FF2B5EF4-FFF2-40B4-BE49-F238E27FC236}">
                <a16:creationId xmlns:a16="http://schemas.microsoft.com/office/drawing/2014/main" id="{E8E0270B-31A5-41E5-84E4-224E27F30446}"/>
              </a:ext>
            </a:extLst>
          </p:cNvPr>
          <p:cNvSpPr/>
          <p:nvPr/>
        </p:nvSpPr>
        <p:spPr>
          <a:xfrm flipH="1">
            <a:off x="2693200" y="6576046"/>
            <a:ext cx="549402" cy="454831"/>
          </a:xfrm>
          <a:prstGeom prst="leftBrac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erdana" panose="020B0604030504040204" pitchFamily="34" charset="0"/>
              <a:ea typeface="Verdana" panose="020B0604030504040204" pitchFamily="34" charset="0"/>
            </a:endParaRPr>
          </a:p>
        </p:txBody>
      </p:sp>
      <p:cxnSp>
        <p:nvCxnSpPr>
          <p:cNvPr id="25" name="Straight Arrow Connector 24">
            <a:extLst>
              <a:ext uri="{FF2B5EF4-FFF2-40B4-BE49-F238E27FC236}">
                <a16:creationId xmlns:a16="http://schemas.microsoft.com/office/drawing/2014/main" id="{992682B8-B8C8-4678-AB1F-140CAD3F5F99}"/>
              </a:ext>
            </a:extLst>
          </p:cNvPr>
          <p:cNvCxnSpPr>
            <a:cxnSpLocks/>
          </p:cNvCxnSpPr>
          <p:nvPr/>
        </p:nvCxnSpPr>
        <p:spPr>
          <a:xfrm flipH="1" flipV="1">
            <a:off x="2253923" y="8483769"/>
            <a:ext cx="1093807" cy="3219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C08B9CF-60F2-4F33-90C1-6F1DF1BBE92C}"/>
              </a:ext>
            </a:extLst>
          </p:cNvPr>
          <p:cNvPicPr>
            <a:picLocks noChangeAspect="1"/>
          </p:cNvPicPr>
          <p:nvPr/>
        </p:nvPicPr>
        <p:blipFill>
          <a:blip r:embed="rId4"/>
          <a:stretch>
            <a:fillRect/>
          </a:stretch>
        </p:blipFill>
        <p:spPr>
          <a:xfrm>
            <a:off x="668956" y="4297317"/>
            <a:ext cx="2002223" cy="1281423"/>
          </a:xfrm>
          <a:prstGeom prst="rect">
            <a:avLst/>
          </a:prstGeom>
        </p:spPr>
      </p:pic>
      <p:cxnSp>
        <p:nvCxnSpPr>
          <p:cNvPr id="27" name="Straight Arrow Connector 26">
            <a:extLst>
              <a:ext uri="{FF2B5EF4-FFF2-40B4-BE49-F238E27FC236}">
                <a16:creationId xmlns:a16="http://schemas.microsoft.com/office/drawing/2014/main" id="{650ABE00-6786-4864-8494-C6E075C12903}"/>
              </a:ext>
            </a:extLst>
          </p:cNvPr>
          <p:cNvCxnSpPr>
            <a:cxnSpLocks/>
          </p:cNvCxnSpPr>
          <p:nvPr/>
        </p:nvCxnSpPr>
        <p:spPr>
          <a:xfrm flipH="1" flipV="1">
            <a:off x="1434504" y="4867579"/>
            <a:ext cx="1747608" cy="3170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98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C8BAC-8FAE-4266-80F9-1BA9982BFB70}"/>
              </a:ext>
            </a:extLst>
          </p:cNvPr>
          <p:cNvSpPr>
            <a:spLocks noGrp="1"/>
          </p:cNvSpPr>
          <p:nvPr>
            <p:ph type="body" sz="quarter" idx="12"/>
          </p:nvPr>
        </p:nvSpPr>
        <p:spPr/>
        <p:txBody>
          <a:bodyPr/>
          <a:lstStyle/>
          <a:p>
            <a:r>
              <a:rPr lang="en-US" dirty="0"/>
              <a:t>Mitosis Student Lab Sheet</a:t>
            </a:r>
          </a:p>
        </p:txBody>
      </p:sp>
      <p:sp>
        <p:nvSpPr>
          <p:cNvPr id="4" name="Subtitle 2">
            <a:extLst>
              <a:ext uri="{FF2B5EF4-FFF2-40B4-BE49-F238E27FC236}">
                <a16:creationId xmlns:a16="http://schemas.microsoft.com/office/drawing/2014/main" id="{E0ABFEAB-4023-4F91-AF85-EFB09F0D025E}"/>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5" name="TextBox 4">
            <a:extLst>
              <a:ext uri="{FF2B5EF4-FFF2-40B4-BE49-F238E27FC236}">
                <a16:creationId xmlns:a16="http://schemas.microsoft.com/office/drawing/2014/main" id="{EB48CE9C-7B1A-4615-98BF-BDD9500483E8}"/>
              </a:ext>
            </a:extLst>
          </p:cNvPr>
          <p:cNvSpPr txBox="1"/>
          <p:nvPr/>
        </p:nvSpPr>
        <p:spPr>
          <a:xfrm>
            <a:off x="324852" y="716824"/>
            <a:ext cx="7096365" cy="3693319"/>
          </a:xfrm>
          <a:prstGeom prst="rect">
            <a:avLst/>
          </a:prstGeom>
          <a:noFill/>
        </p:spPr>
        <p:txBody>
          <a:bodyPr wrap="square" rtlCol="0" anchor="t">
            <a:spAutoFit/>
          </a:bodyPr>
          <a:lstStyle/>
          <a:p>
            <a:r>
              <a:rPr lang="en-US" sz="1600" b="1" dirty="0">
                <a:latin typeface="Verdana"/>
                <a:ea typeface="Verdana"/>
                <a:cs typeface="Verdana" charset="0"/>
              </a:rPr>
              <a:t>Conclusion: </a:t>
            </a:r>
            <a:r>
              <a:rPr lang="en-US" sz="1600" dirty="0">
                <a:latin typeface="Verdana"/>
                <a:ea typeface="Verdana"/>
                <a:cs typeface="Verdana" charset="0"/>
              </a:rPr>
              <a:t>How do the phases of mitosis produce two identical cells?</a:t>
            </a:r>
            <a:endParaRPr lang="en-US" sz="1600" dirty="0">
              <a:latin typeface="Verdana"/>
              <a:ea typeface="Verdana"/>
              <a:cs typeface="+mn-lt"/>
            </a:endParaRPr>
          </a:p>
          <a:p>
            <a:endParaRPr lang="en-US" sz="1600" dirty="0">
              <a:latin typeface="Verdana" charset="0"/>
              <a:ea typeface="Verdana" charset="0"/>
              <a:cs typeface="Verdana" charset="0"/>
            </a:endParaRPr>
          </a:p>
          <a:p>
            <a:endParaRPr lang="en-US" sz="1400" b="1" dirty="0">
              <a:latin typeface="Verdana" charset="0"/>
              <a:ea typeface="Verdana" charset="0"/>
              <a:cs typeface="Verdana" charset="0"/>
            </a:endParaRPr>
          </a:p>
          <a:p>
            <a:pPr marL="753745" indent="-753745"/>
            <a:r>
              <a:rPr lang="en-US" sz="1400" b="1" u="sng" dirty="0">
                <a:latin typeface="Verdana" charset="0"/>
                <a:ea typeface="Verdana" charset="0"/>
                <a:cs typeface="Verdana" charset="0"/>
              </a:rPr>
              <a:t>C</a:t>
            </a:r>
            <a:r>
              <a:rPr lang="en-US" sz="1400" b="1" dirty="0">
                <a:latin typeface="Verdana" charset="0"/>
                <a:ea typeface="Verdana" charset="0"/>
                <a:cs typeface="Verdana" charset="0"/>
              </a:rPr>
              <a:t>laim:</a:t>
            </a:r>
          </a:p>
          <a:p>
            <a:pPr marL="753745" indent="-753745"/>
            <a:endParaRPr lang="en-US" sz="1400" b="1" dirty="0">
              <a:latin typeface="Verdana" charset="0"/>
              <a:ea typeface="Verdana" charset="0"/>
              <a:cs typeface="Verdana" charset="0"/>
            </a:endParaRPr>
          </a:p>
          <a:p>
            <a:pPr marL="753745" indent="-753745"/>
            <a:endParaRPr lang="en-US" sz="1400"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E</a:t>
            </a:r>
            <a:r>
              <a:rPr lang="en-US" sz="1400" b="1" dirty="0">
                <a:latin typeface="Verdana" charset="0"/>
                <a:ea typeface="Verdana" charset="0"/>
                <a:cs typeface="Verdana" charset="0"/>
              </a:rPr>
              <a:t>vidence: </a:t>
            </a: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R</a:t>
            </a:r>
            <a:r>
              <a:rPr lang="en-US" sz="1400" b="1" dirty="0">
                <a:latin typeface="Verdana" charset="0"/>
                <a:ea typeface="Verdana" charset="0"/>
                <a:cs typeface="Verdana" charset="0"/>
              </a:rPr>
              <a:t>easoning</a:t>
            </a:r>
            <a:r>
              <a:rPr lang="en-US" dirty="0"/>
              <a:t>:</a:t>
            </a:r>
            <a:endParaRPr lang="en-US" sz="1600" dirty="0"/>
          </a:p>
        </p:txBody>
      </p:sp>
      <p:sp>
        <p:nvSpPr>
          <p:cNvPr id="6" name="TextBox 5">
            <a:extLst>
              <a:ext uri="{FF2B5EF4-FFF2-40B4-BE49-F238E27FC236}">
                <a16:creationId xmlns:a16="http://schemas.microsoft.com/office/drawing/2014/main" id="{9101458D-2112-44F8-A0F1-9D798967C1E9}"/>
              </a:ext>
            </a:extLst>
          </p:cNvPr>
          <p:cNvSpPr txBox="1"/>
          <p:nvPr/>
        </p:nvSpPr>
        <p:spPr>
          <a:xfrm>
            <a:off x="324851" y="5364608"/>
            <a:ext cx="7096365" cy="4431983"/>
          </a:xfrm>
          <a:prstGeom prst="rect">
            <a:avLst/>
          </a:prstGeom>
          <a:noFill/>
        </p:spPr>
        <p:txBody>
          <a:bodyPr wrap="square" rtlCol="0">
            <a:spAutoFit/>
          </a:bodyPr>
          <a:lstStyle/>
          <a:p>
            <a:r>
              <a:rPr lang="en-US" sz="1600" b="1" dirty="0">
                <a:latin typeface="Verdana" charset="0"/>
                <a:ea typeface="Verdana" charset="0"/>
                <a:cs typeface="Verdana" charset="0"/>
              </a:rPr>
              <a:t>Reflections:</a:t>
            </a:r>
          </a:p>
          <a:p>
            <a:endParaRPr lang="en-US" sz="1400" b="1"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How does the genetic information of the parent cell relate to the genetic information of the daughter cell?</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What occurs during cytokinesis? (Hint: </a:t>
            </a:r>
            <a:r>
              <a:rPr lang="en-US" sz="1400" i="1" dirty="0" err="1">
                <a:latin typeface="Verdana" charset="0"/>
                <a:ea typeface="Verdana" charset="0"/>
                <a:cs typeface="Verdana" charset="0"/>
              </a:rPr>
              <a:t>cyto</a:t>
            </a:r>
            <a:r>
              <a:rPr lang="en-US" sz="1400" i="1" dirty="0">
                <a:latin typeface="Verdana" charset="0"/>
                <a:ea typeface="Verdana" charset="0"/>
                <a:cs typeface="Verdana" charset="0"/>
              </a:rPr>
              <a:t>-</a:t>
            </a:r>
            <a:r>
              <a:rPr lang="en-US" sz="1400" dirty="0">
                <a:latin typeface="Verdana" charset="0"/>
                <a:ea typeface="Verdana" charset="0"/>
                <a:cs typeface="Verdana" charset="0"/>
              </a:rPr>
              <a:t> translates to cytoplasm and -</a:t>
            </a:r>
            <a:r>
              <a:rPr lang="en-US" sz="1400" i="1" dirty="0">
                <a:latin typeface="Verdana" charset="0"/>
                <a:ea typeface="Verdana" charset="0"/>
                <a:cs typeface="Verdana" charset="0"/>
              </a:rPr>
              <a:t>kinesis</a:t>
            </a:r>
            <a:r>
              <a:rPr lang="en-US" sz="1400" dirty="0">
                <a:latin typeface="Verdana" charset="0"/>
                <a:ea typeface="Verdana" charset="0"/>
                <a:cs typeface="Verdana" charset="0"/>
              </a:rPr>
              <a:t> means to separate.)</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Prophase is the most commonly observed phase of mitosis. Why do you think this is?</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p:txBody>
      </p:sp>
    </p:spTree>
    <p:extLst>
      <p:ext uri="{BB962C8B-B14F-4D97-AF65-F5344CB8AC3E}">
        <p14:creationId xmlns:p14="http://schemas.microsoft.com/office/powerpoint/2010/main" val="1976114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60175-3E88-4CFA-8081-A548F62263CA}"/>
              </a:ext>
            </a:extLst>
          </p:cNvPr>
          <p:cNvSpPr>
            <a:spLocks noGrp="1"/>
          </p:cNvSpPr>
          <p:nvPr>
            <p:ph type="body" sz="quarter" idx="12"/>
          </p:nvPr>
        </p:nvSpPr>
        <p:spPr/>
        <p:txBody>
          <a:bodyPr/>
          <a:lstStyle/>
          <a:p>
            <a:r>
              <a:rPr lang="en-US" dirty="0"/>
              <a:t>Mitosis Student Lab Sheet</a:t>
            </a:r>
          </a:p>
        </p:txBody>
      </p:sp>
      <p:sp>
        <p:nvSpPr>
          <p:cNvPr id="5" name="Subtitle 2">
            <a:extLst>
              <a:ext uri="{FF2B5EF4-FFF2-40B4-BE49-F238E27FC236}">
                <a16:creationId xmlns:a16="http://schemas.microsoft.com/office/drawing/2014/main" id="{C97E538A-739F-4AAF-85DE-0E682C229716}"/>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6" name="TextBox 5">
            <a:extLst>
              <a:ext uri="{FF2B5EF4-FFF2-40B4-BE49-F238E27FC236}">
                <a16:creationId xmlns:a16="http://schemas.microsoft.com/office/drawing/2014/main" id="{5E56A7E7-0765-47D8-9D13-16B355FEC654}"/>
              </a:ext>
            </a:extLst>
          </p:cNvPr>
          <p:cNvSpPr txBox="1"/>
          <p:nvPr/>
        </p:nvSpPr>
        <p:spPr>
          <a:xfrm>
            <a:off x="333295" y="907355"/>
            <a:ext cx="7093473" cy="1046440"/>
          </a:xfrm>
          <a:prstGeom prst="rect">
            <a:avLst/>
          </a:prstGeom>
          <a:noFill/>
        </p:spPr>
        <p:txBody>
          <a:bodyPr wrap="square" rtlCol="0">
            <a:spAutoFit/>
          </a:bodyPr>
          <a:lstStyle/>
          <a:p>
            <a:r>
              <a:rPr lang="en-US" sz="1600" b="1" dirty="0">
                <a:latin typeface="Verdana" charset="0"/>
                <a:ea typeface="Verdana" charset="0"/>
                <a:cs typeface="Verdana" charset="0"/>
              </a:rPr>
              <a:t>Essential Question:</a:t>
            </a:r>
          </a:p>
          <a:p>
            <a:r>
              <a:rPr lang="en-US" sz="1400" dirty="0">
                <a:latin typeface="Verdana" charset="0"/>
                <a:ea typeface="Verdana" charset="0"/>
                <a:cs typeface="Verdana" charset="0"/>
              </a:rPr>
              <a:t>What occurs at each stage of cell division during mitosis?</a:t>
            </a:r>
            <a:endParaRPr lang="en-US" sz="1400" b="1" dirty="0">
              <a:latin typeface="Verdana" charset="0"/>
              <a:ea typeface="Verdana" charset="0"/>
              <a:cs typeface="Verdana" charset="0"/>
            </a:endParaRPr>
          </a:p>
          <a:p>
            <a:r>
              <a:rPr lang="en-US" sz="1400" dirty="0">
                <a:latin typeface="Verdana" charset="0"/>
                <a:ea typeface="Verdana" charset="0"/>
                <a:cs typeface="Verdana" charset="0"/>
              </a:rPr>
              <a:t> </a:t>
            </a:r>
          </a:p>
          <a:p>
            <a:endParaRPr lang="en-US" dirty="0"/>
          </a:p>
        </p:txBody>
      </p:sp>
      <p:sp>
        <p:nvSpPr>
          <p:cNvPr id="12" name="Rectangle 11">
            <a:extLst>
              <a:ext uri="{FF2B5EF4-FFF2-40B4-BE49-F238E27FC236}">
                <a16:creationId xmlns:a16="http://schemas.microsoft.com/office/drawing/2014/main" id="{D8701596-D128-4491-A3C5-CFBA46659A8B}"/>
              </a:ext>
            </a:extLst>
          </p:cNvPr>
          <p:cNvSpPr/>
          <p:nvPr/>
        </p:nvSpPr>
        <p:spPr>
          <a:xfrm>
            <a:off x="344499" y="6750861"/>
            <a:ext cx="7095744" cy="1100389"/>
          </a:xfrm>
          <a:prstGeom prst="rect">
            <a:avLst/>
          </a:prstGeom>
          <a:solidFill>
            <a:srgbClr val="B9CDE5"/>
          </a:solidFill>
          <a:ln>
            <a:noFill/>
          </a:ln>
        </p:spPr>
        <p:style>
          <a:lnRef idx="1">
            <a:schemeClr val="accent1"/>
          </a:lnRef>
          <a:fillRef idx="3">
            <a:schemeClr val="accent1"/>
          </a:fillRef>
          <a:effectRef idx="2">
            <a:schemeClr val="accent1"/>
          </a:effectRef>
          <a:fontRef idx="minor">
            <a:schemeClr val="lt1"/>
          </a:fontRef>
        </p:style>
        <p:txBody>
          <a:bodyPr numCol="2" rtlCol="0" anchor="t" anchorCtr="0"/>
          <a:lstStyle/>
          <a:p>
            <a:pPr>
              <a:spcAft>
                <a:spcPts val="600"/>
              </a:spcAft>
            </a:pPr>
            <a:r>
              <a:rPr lang="en-US" sz="1600" b="1" dirty="0">
                <a:solidFill>
                  <a:srgbClr val="000000"/>
                </a:solidFill>
                <a:latin typeface="Verdana"/>
                <a:cs typeface="Verdana"/>
              </a:rPr>
              <a:t>Materials per Group:</a:t>
            </a:r>
            <a:endParaRPr lang="en-US" sz="1400" b="1" dirty="0">
              <a:solidFill>
                <a:schemeClr val="tx1"/>
              </a:solidFill>
              <a:latin typeface="Verdana" charset="0"/>
              <a:ea typeface="Verdana" charset="0"/>
              <a:cs typeface="Verdana" charset="0"/>
            </a:endParaRPr>
          </a:p>
          <a:p>
            <a:pPr marL="285750" indent="-285750">
              <a:buFont typeface="Arial" charset="0"/>
              <a:buChar char="•"/>
            </a:pPr>
            <a:r>
              <a:rPr lang="en-US" sz="1400" dirty="0">
                <a:solidFill>
                  <a:schemeClr val="tx1"/>
                </a:solidFill>
                <a:latin typeface="Verdana" charset="0"/>
                <a:ea typeface="Verdana" charset="0"/>
                <a:cs typeface="Verdana" charset="0"/>
              </a:rPr>
              <a:t>2 paper plates</a:t>
            </a:r>
          </a:p>
          <a:p>
            <a:pPr marL="285750" indent="-285750">
              <a:buFont typeface="Arial" charset="0"/>
              <a:buChar char="•"/>
            </a:pPr>
            <a:r>
              <a:rPr lang="en-US" sz="1400" dirty="0">
                <a:solidFill>
                  <a:schemeClr val="tx1"/>
                </a:solidFill>
                <a:latin typeface="Verdana" charset="0"/>
                <a:ea typeface="Verdana" charset="0"/>
                <a:cs typeface="Verdana" charset="0"/>
              </a:rPr>
              <a:t>2 12” pieces of yarn</a:t>
            </a:r>
          </a:p>
          <a:p>
            <a:pPr marL="285750" indent="-285750">
              <a:buFont typeface="Arial" charset="0"/>
              <a:buChar char="•"/>
            </a:pPr>
            <a:r>
              <a:rPr lang="en-US" sz="1400" dirty="0">
                <a:solidFill>
                  <a:schemeClr val="tx1"/>
                </a:solidFill>
                <a:latin typeface="Verdana" charset="0"/>
                <a:ea typeface="Verdana" charset="0"/>
                <a:cs typeface="Verdana" charset="0"/>
              </a:rPr>
              <a:t>6 to 10 3” pieces of thin string</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A)</a:t>
            </a:r>
          </a:p>
          <a:p>
            <a:pPr marL="285750" indent="-285750">
              <a:buFont typeface="Arial" charset="0"/>
              <a:buChar char="•"/>
            </a:pPr>
            <a:r>
              <a:rPr lang="en-US" sz="1400" dirty="0">
                <a:solidFill>
                  <a:schemeClr val="tx1"/>
                </a:solidFill>
                <a:latin typeface="Verdana" charset="0"/>
                <a:ea typeface="Verdana" charset="0"/>
                <a:cs typeface="Verdana" charset="0"/>
              </a:rPr>
              <a:t>2 long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2 short pipe cleaners (Color B)</a:t>
            </a:r>
          </a:p>
          <a:p>
            <a:pPr marL="285750" indent="-285750">
              <a:buFont typeface="Arial" charset="0"/>
              <a:buChar char="•"/>
            </a:pPr>
            <a:r>
              <a:rPr lang="en-US" sz="1400" dirty="0">
                <a:solidFill>
                  <a:schemeClr val="tx1"/>
                </a:solidFill>
                <a:latin typeface="Verdana" charset="0"/>
                <a:ea typeface="Verdana" charset="0"/>
                <a:cs typeface="Verdana" charset="0"/>
              </a:rPr>
              <a:t>Colored pencils </a:t>
            </a:r>
          </a:p>
        </p:txBody>
      </p:sp>
      <p:sp>
        <p:nvSpPr>
          <p:cNvPr id="14" name="TextBox 13">
            <a:extLst>
              <a:ext uri="{FF2B5EF4-FFF2-40B4-BE49-F238E27FC236}">
                <a16:creationId xmlns:a16="http://schemas.microsoft.com/office/drawing/2014/main" id="{84F90926-DA73-4653-8FB8-DFA1D21B75EE}"/>
              </a:ext>
            </a:extLst>
          </p:cNvPr>
          <p:cNvSpPr txBox="1"/>
          <p:nvPr/>
        </p:nvSpPr>
        <p:spPr>
          <a:xfrm>
            <a:off x="324852" y="7907294"/>
            <a:ext cx="7101915" cy="1538883"/>
          </a:xfrm>
          <a:prstGeom prst="rect">
            <a:avLst/>
          </a:prstGeom>
          <a:noFill/>
        </p:spPr>
        <p:txBody>
          <a:bodyPr wrap="square" rtlCol="0">
            <a:spAutoFit/>
          </a:bodyPr>
          <a:lstStyle/>
          <a:p>
            <a:r>
              <a:rPr lang="en-US" sz="1400" b="1" dirty="0">
                <a:latin typeface="Verdana" charset="0"/>
                <a:ea typeface="Verdana" charset="0"/>
                <a:cs typeface="Verdana" charset="0"/>
              </a:rPr>
              <a:t>Procedure: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Stack the two paper plates together. The plates represent a single cell. </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In the center of your plate, make a circle out of one piece of yarn as your nuclear membrane.</a:t>
            </a:r>
          </a:p>
          <a:p>
            <a:pPr marL="342900" indent="-342900">
              <a:spcAft>
                <a:spcPts val="600"/>
              </a:spcAft>
              <a:buFont typeface="+mj-lt"/>
              <a:buAutoNum type="arabicPeriod"/>
            </a:pPr>
            <a:r>
              <a:rPr lang="en-US" sz="1400" dirty="0">
                <a:latin typeface="Verdana" panose="020B0604030504040204" pitchFamily="34" charset="0"/>
                <a:ea typeface="Verdana" panose="020B0604030504040204" pitchFamily="34" charset="0"/>
                <a:cs typeface="Verdana" charset="0"/>
              </a:rPr>
              <a:t>Fill your nuclear membrane with the half of the loose string. This is represents </a:t>
            </a:r>
            <a:r>
              <a:rPr lang="en-US" sz="1400" b="1" dirty="0">
                <a:latin typeface="Verdana" panose="020B0604030504040204" pitchFamily="34" charset="0"/>
                <a:ea typeface="Verdana" panose="020B0604030504040204" pitchFamily="34" charset="0"/>
                <a:cs typeface="Verdana" charset="0"/>
              </a:rPr>
              <a:t>chromatin</a:t>
            </a:r>
            <a:r>
              <a:rPr lang="en-US" sz="1400" dirty="0">
                <a:latin typeface="Verdana" panose="020B0604030504040204" pitchFamily="34" charset="0"/>
                <a:ea typeface="Verdana" panose="020B0604030504040204" pitchFamily="34" charset="0"/>
                <a:cs typeface="Verdana" charset="0"/>
              </a:rPr>
              <a:t> (the loose form of DNA normally found in a cell). </a:t>
            </a:r>
          </a:p>
        </p:txBody>
      </p:sp>
      <p:sp>
        <p:nvSpPr>
          <p:cNvPr id="16" name="TextBox 15">
            <a:extLst>
              <a:ext uri="{FF2B5EF4-FFF2-40B4-BE49-F238E27FC236}">
                <a16:creationId xmlns:a16="http://schemas.microsoft.com/office/drawing/2014/main" id="{DB67E546-BBD7-4C33-8A09-7176C66D46FD}"/>
              </a:ext>
            </a:extLst>
          </p:cNvPr>
          <p:cNvSpPr txBox="1"/>
          <p:nvPr/>
        </p:nvSpPr>
        <p:spPr>
          <a:xfrm>
            <a:off x="333295" y="1499270"/>
            <a:ext cx="4496414" cy="1415772"/>
          </a:xfrm>
          <a:prstGeom prst="rect">
            <a:avLst/>
          </a:prstGeom>
          <a:noFill/>
        </p:spPr>
        <p:txBody>
          <a:bodyPr wrap="square" rtlCol="0">
            <a:spAutoFit/>
          </a:bodyPr>
          <a:lstStyle/>
          <a:p>
            <a:r>
              <a:rPr lang="en-US" sz="1600" b="1" dirty="0">
                <a:latin typeface="Verdana" charset="0"/>
                <a:ea typeface="Verdana" charset="0"/>
                <a:cs typeface="Verdana" charset="0"/>
              </a:rPr>
              <a:t>Background or Phenomenon:</a:t>
            </a:r>
          </a:p>
          <a:p>
            <a:r>
              <a:rPr lang="en-US" sz="1400" dirty="0">
                <a:latin typeface="Verdana" charset="0"/>
                <a:ea typeface="Verdana" charset="0"/>
                <a:cs typeface="Verdana" charset="0"/>
              </a:rPr>
              <a:t>By now, you probably understand that all living things are made of cells, and that all cells come from existing cells. But how does that work?  When your skin cells die and flake off, for example, how are they replaced with new cells?  </a:t>
            </a:r>
          </a:p>
        </p:txBody>
      </p:sp>
      <p:sp>
        <p:nvSpPr>
          <p:cNvPr id="17" name="TextBox 16">
            <a:extLst>
              <a:ext uri="{FF2B5EF4-FFF2-40B4-BE49-F238E27FC236}">
                <a16:creationId xmlns:a16="http://schemas.microsoft.com/office/drawing/2014/main" id="{C9331CCD-F1C7-4B14-8DB9-01B6DEB43444}"/>
              </a:ext>
            </a:extLst>
          </p:cNvPr>
          <p:cNvSpPr txBox="1"/>
          <p:nvPr/>
        </p:nvSpPr>
        <p:spPr>
          <a:xfrm>
            <a:off x="324853" y="2970372"/>
            <a:ext cx="7101915" cy="3754874"/>
          </a:xfrm>
          <a:prstGeom prst="rect">
            <a:avLst/>
          </a:prstGeom>
          <a:noFill/>
        </p:spPr>
        <p:txBody>
          <a:bodyPr wrap="square" rtlCol="0">
            <a:spAutoFit/>
          </a:bodyPr>
          <a:lstStyle/>
          <a:p>
            <a:r>
              <a:rPr lang="en-US" sz="1400" dirty="0">
                <a:latin typeface="Verdana" charset="0"/>
                <a:ea typeface="Verdana" charset="0"/>
                <a:cs typeface="Verdana" charset="0"/>
              </a:rPr>
              <a:t>A cell’s life happens in stages. Almost 80 percent of a cell's lifespan is spent in the </a:t>
            </a:r>
            <a:r>
              <a:rPr lang="en-US" sz="1400" b="1" dirty="0">
                <a:latin typeface="Verdana" charset="0"/>
                <a:ea typeface="Verdana" charset="0"/>
                <a:cs typeface="Verdana" charset="0"/>
              </a:rPr>
              <a:t>interphase</a:t>
            </a:r>
            <a:r>
              <a:rPr lang="en-US" sz="1400" dirty="0">
                <a:latin typeface="Verdana" charset="0"/>
                <a:ea typeface="Verdana" charset="0"/>
                <a:cs typeface="Verdana" charset="0"/>
              </a:rPr>
              <a:t> stage. During this stage, the cell grows in size and does the work all cells do: breaking down sugars, synthesizing proteins, etc.  Then it prepares to divide. It makes copies of all its organelles and copies its DNA to get ready for mitosis.</a:t>
            </a:r>
          </a:p>
          <a:p>
            <a:endParaRPr lang="en-US" sz="1400" dirty="0">
              <a:latin typeface="Verdana" charset="0"/>
              <a:ea typeface="Verdana" charset="0"/>
              <a:cs typeface="Verdana" charset="0"/>
            </a:endParaRPr>
          </a:p>
          <a:p>
            <a:r>
              <a:rPr lang="en-US" sz="1400" b="1" dirty="0">
                <a:latin typeface="Verdana" charset="0"/>
                <a:ea typeface="Verdana" charset="0"/>
                <a:cs typeface="Verdana" charset="0"/>
              </a:rPr>
              <a:t>Mitosis</a:t>
            </a:r>
            <a:r>
              <a:rPr lang="en-US" sz="1400" dirty="0">
                <a:latin typeface="Verdana" charset="0"/>
                <a:ea typeface="Verdana" charset="0"/>
                <a:cs typeface="Verdana" charset="0"/>
              </a:rPr>
              <a:t> is the process where a single cell nucleus divides into two identical “daughter” cells. Each daughter cell will begin to grow and eventually divide again, creating a constant source of fresh cells to replenish cells that die.</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In the four stages of mitosis, the nuclear material of the cell is sorted into two new nuclei, and the rest of the cell is split in half. The four stages are </a:t>
            </a:r>
            <a:r>
              <a:rPr lang="en-US" sz="1400" b="1" dirty="0">
                <a:latin typeface="Verdana" charset="0"/>
                <a:ea typeface="Verdana" charset="0"/>
                <a:cs typeface="Verdana" charset="0"/>
              </a:rPr>
              <a:t>prophase</a:t>
            </a:r>
            <a:r>
              <a:rPr lang="en-US" sz="1400" dirty="0">
                <a:latin typeface="Verdana" charset="0"/>
                <a:ea typeface="Verdana" charset="0"/>
                <a:cs typeface="Verdana" charset="0"/>
              </a:rPr>
              <a:t>, </a:t>
            </a:r>
            <a:r>
              <a:rPr lang="en-US" sz="1400" b="1" dirty="0">
                <a:latin typeface="Verdana" charset="0"/>
                <a:ea typeface="Verdana" charset="0"/>
                <a:cs typeface="Verdana" charset="0"/>
              </a:rPr>
              <a:t>metaphase</a:t>
            </a:r>
            <a:r>
              <a:rPr lang="en-US" sz="1400" dirty="0">
                <a:latin typeface="Verdana" charset="0"/>
                <a:ea typeface="Verdana" charset="0"/>
                <a:cs typeface="Verdana" charset="0"/>
              </a:rPr>
              <a:t>, </a:t>
            </a:r>
            <a:r>
              <a:rPr lang="en-US" sz="1400" b="1" dirty="0">
                <a:latin typeface="Verdana" charset="0"/>
                <a:ea typeface="Verdana" charset="0"/>
                <a:cs typeface="Verdana" charset="0"/>
              </a:rPr>
              <a:t>anaphase</a:t>
            </a:r>
            <a:r>
              <a:rPr lang="en-US" sz="1400" dirty="0">
                <a:latin typeface="Verdana" charset="0"/>
                <a:ea typeface="Verdana" charset="0"/>
                <a:cs typeface="Verdana" charset="0"/>
              </a:rPr>
              <a:t>, and </a:t>
            </a:r>
            <a:r>
              <a:rPr lang="en-US" sz="1400" b="1" dirty="0">
                <a:latin typeface="Verdana" charset="0"/>
                <a:ea typeface="Verdana" charset="0"/>
                <a:cs typeface="Verdana" charset="0"/>
              </a:rPr>
              <a:t>telophase</a:t>
            </a:r>
            <a:r>
              <a:rPr lang="en-US" sz="1400" dirty="0">
                <a:latin typeface="Verdana" charset="0"/>
                <a:ea typeface="Verdana" charset="0"/>
                <a:cs typeface="Verdana" charset="0"/>
              </a:rPr>
              <a:t>.</a:t>
            </a:r>
          </a:p>
          <a:p>
            <a:endParaRPr lang="en-US" sz="1400" dirty="0">
              <a:latin typeface="Verdana" charset="0"/>
              <a:ea typeface="Verdana" charset="0"/>
              <a:cs typeface="Verdana" charset="0"/>
            </a:endParaRPr>
          </a:p>
          <a:p>
            <a:r>
              <a:rPr lang="en-US" sz="1400" dirty="0">
                <a:latin typeface="Verdana" charset="0"/>
                <a:ea typeface="Verdana" charset="0"/>
                <a:cs typeface="Verdana" charset="0"/>
              </a:rPr>
              <a:t>In the last two stages of mitosis, </a:t>
            </a:r>
            <a:r>
              <a:rPr lang="en-US" sz="1400" b="1" dirty="0">
                <a:latin typeface="Verdana" charset="0"/>
                <a:ea typeface="Verdana" charset="0"/>
                <a:cs typeface="Verdana" charset="0"/>
              </a:rPr>
              <a:t>cytokinesis</a:t>
            </a:r>
            <a:r>
              <a:rPr lang="en-US" sz="1400" dirty="0">
                <a:latin typeface="Verdana" charset="0"/>
                <a:ea typeface="Verdana" charset="0"/>
                <a:cs typeface="Verdana" charset="0"/>
              </a:rPr>
              <a:t> begins, splitting the cell into two separate cells.  In this lab, you will model interphase, mitosis, and cytokinesis.</a:t>
            </a:r>
          </a:p>
        </p:txBody>
      </p:sp>
      <p:pic>
        <p:nvPicPr>
          <p:cNvPr id="18" name="Picture 17">
            <a:extLst>
              <a:ext uri="{FF2B5EF4-FFF2-40B4-BE49-F238E27FC236}">
                <a16:creationId xmlns:a16="http://schemas.microsoft.com/office/drawing/2014/main" id="{A08F3F03-91A7-4A93-8345-B9748F8CDE90}"/>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20000"/>
                    </a14:imgEffect>
                  </a14:imgLayer>
                </a14:imgProps>
              </a:ext>
            </a:extLst>
          </a:blip>
          <a:srcRect l="5217" t="6066" r="34384" b="25423"/>
          <a:stretch/>
        </p:blipFill>
        <p:spPr>
          <a:xfrm>
            <a:off x="5193792" y="1593136"/>
            <a:ext cx="2045632" cy="1309471"/>
          </a:xfrm>
          <a:prstGeom prst="rect">
            <a:avLst/>
          </a:prstGeom>
        </p:spPr>
      </p:pic>
    </p:spTree>
    <p:extLst>
      <p:ext uri="{BB962C8B-B14F-4D97-AF65-F5344CB8AC3E}">
        <p14:creationId xmlns:p14="http://schemas.microsoft.com/office/powerpoint/2010/main" val="150293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7" y="654467"/>
            <a:ext cx="5276146" cy="8848576"/>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charset="0"/>
              </a:rPr>
              <a:t>Procedure: </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a:ea typeface="Verdana"/>
                <a:cs typeface="Verdana"/>
              </a:rPr>
              <a:t>It is time for the cell to prepare for mitosis. Double your chromatin (add the rest of the string).</a:t>
            </a: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The </a:t>
            </a:r>
            <a:r>
              <a:rPr lang="en-US" sz="1400" b="1" dirty="0">
                <a:latin typeface="Verdana" panose="020B0604030504040204" pitchFamily="34" charset="0"/>
                <a:ea typeface="Verdana" panose="020B0604030504040204" pitchFamily="34" charset="0"/>
                <a:cs typeface="Verdana" charset="0"/>
              </a:rPr>
              <a:t>prophase</a:t>
            </a:r>
            <a:r>
              <a:rPr lang="en-US" sz="1400" dirty="0">
                <a:latin typeface="Verdana" panose="020B0604030504040204" pitchFamily="34" charset="0"/>
                <a:ea typeface="Verdana" panose="020B0604030504040204" pitchFamily="34" charset="0"/>
                <a:cs typeface="Verdana" charset="0"/>
              </a:rPr>
              <a:t> stage of cell division begins when the loose chromatin packs together into </a:t>
            </a:r>
            <a:r>
              <a:rPr lang="en-US" sz="1400" b="1" dirty="0">
                <a:latin typeface="Verdana" panose="020B0604030504040204" pitchFamily="34" charset="0"/>
                <a:ea typeface="Verdana" panose="020B0604030504040204" pitchFamily="34" charset="0"/>
                <a:cs typeface="Verdana" charset="0"/>
              </a:rPr>
              <a:t>chromatids</a:t>
            </a:r>
            <a:r>
              <a:rPr lang="en-US" sz="1400" dirty="0">
                <a:latin typeface="Verdana" panose="020B0604030504040204" pitchFamily="34" charset="0"/>
                <a:ea typeface="Verdana" panose="020B0604030504040204" pitchFamily="34" charset="0"/>
                <a:cs typeface="Verdana" charset="0"/>
              </a:rPr>
              <a:t>.  This is the longest stage. Your pipe cleaners will represent chromatids. Replace the loose string with your pieces of pipe cleaner on your paper plate. </a:t>
            </a:r>
          </a:p>
          <a:p>
            <a:pPr marL="342900" indent="-342900">
              <a:spcAft>
                <a:spcPts val="600"/>
              </a:spcAft>
              <a:buFont typeface="+mj-lt"/>
              <a:buAutoNum type="arabicPeriod" startAt="4"/>
            </a:pPr>
            <a:r>
              <a:rPr lang="en-US" sz="1400" dirty="0">
                <a:latin typeface="Verdana"/>
                <a:ea typeface="Verdana"/>
                <a:cs typeface="Verdana"/>
              </a:rPr>
              <a:t>Make pairs of the same color and length and twist each pair together to make an “X” shape. The DNA has now formed into </a:t>
            </a:r>
            <a:r>
              <a:rPr lang="en-US" sz="1400" b="1" dirty="0">
                <a:latin typeface="Verdana"/>
                <a:ea typeface="Verdana"/>
                <a:cs typeface="Verdana"/>
              </a:rPr>
              <a:t>chromosome</a:t>
            </a:r>
            <a:r>
              <a:rPr lang="en-US" sz="1400" dirty="0">
                <a:latin typeface="Verdana"/>
                <a:ea typeface="Verdana"/>
                <a:cs typeface="Verdana"/>
              </a:rPr>
              <a:t>: two chromatids connected in the middle.</a:t>
            </a:r>
          </a:p>
          <a:p>
            <a:pPr marL="342900" indent="-342900">
              <a:spcAft>
                <a:spcPts val="600"/>
              </a:spcAft>
              <a:buFont typeface="+mj-lt"/>
              <a:buAutoNum type="arabicPeriod" startAt="4"/>
            </a:pPr>
            <a:r>
              <a:rPr lang="en-US" sz="1400" dirty="0">
                <a:latin typeface="Verdana"/>
                <a:ea typeface="Verdana"/>
                <a:cs typeface="Verdana"/>
              </a:rPr>
              <a:t>Remove the nuclear membrane (yarn).</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colored pencils to sketch the result of the prophase stage at the right. </a:t>
            </a: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During the </a:t>
            </a:r>
            <a:r>
              <a:rPr lang="en-US" sz="1400" b="1" dirty="0">
                <a:latin typeface="Verdana" panose="020B0604030504040204" pitchFamily="34" charset="0"/>
                <a:ea typeface="Verdana" panose="020B0604030504040204" pitchFamily="34" charset="0"/>
                <a:cs typeface="Verdana" charset="0"/>
              </a:rPr>
              <a:t>metaphase</a:t>
            </a:r>
            <a:r>
              <a:rPr lang="en-US" sz="1400" dirty="0">
                <a:latin typeface="Verdana" panose="020B0604030504040204" pitchFamily="34" charset="0"/>
                <a:ea typeface="Verdana" panose="020B0604030504040204" pitchFamily="34" charset="0"/>
                <a:cs typeface="Verdana" charset="0"/>
              </a:rPr>
              <a:t> stage of cell division, the chromosomes line up in the middle of the cell. Line up your chromosomes so that, if there was an imaginary line running through the middle of the cell, one chromatid would be on either half.</a:t>
            </a: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the colored pencils to illustrate metaphase. </a:t>
            </a: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p:txBody>
      </p:sp>
      <p:grpSp>
        <p:nvGrpSpPr>
          <p:cNvPr id="48" name="Group 47">
            <a:extLst>
              <a:ext uri="{FF2B5EF4-FFF2-40B4-BE49-F238E27FC236}">
                <a16:creationId xmlns:a16="http://schemas.microsoft.com/office/drawing/2014/main" id="{1A85C736-FFEF-DF4C-8037-700352AA7F45}"/>
              </a:ext>
            </a:extLst>
          </p:cNvPr>
          <p:cNvGrpSpPr/>
          <p:nvPr/>
        </p:nvGrpSpPr>
        <p:grpSpPr>
          <a:xfrm>
            <a:off x="5794227" y="2083881"/>
            <a:ext cx="1681028" cy="7327299"/>
            <a:chOff x="5888356" y="1197881"/>
            <a:chExt cx="1681028" cy="7327299"/>
          </a:xfrm>
        </p:grpSpPr>
        <p:sp>
          <p:nvSpPr>
            <p:cNvPr id="26" name="Oval 25">
              <a:extLst>
                <a:ext uri="{FF2B5EF4-FFF2-40B4-BE49-F238E27FC236}">
                  <a16:creationId xmlns:a16="http://schemas.microsoft.com/office/drawing/2014/main" id="{184F9B9A-63D7-9C4F-BA67-33566656B6EC}"/>
                </a:ext>
              </a:extLst>
            </p:cNvPr>
            <p:cNvSpPr>
              <a:spLocks noChangeAspect="1"/>
            </p:cNvSpPr>
            <p:nvPr/>
          </p:nvSpPr>
          <p:spPr>
            <a:xfrm>
              <a:off x="5953944" y="5114119"/>
              <a:ext cx="1615440" cy="9242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3D8D79-1138-0146-ABFA-EE75934EB286}"/>
                </a:ext>
              </a:extLst>
            </p:cNvPr>
            <p:cNvGrpSpPr/>
            <p:nvPr/>
          </p:nvGrpSpPr>
          <p:grpSpPr>
            <a:xfrm>
              <a:off x="5888356" y="1197881"/>
              <a:ext cx="1657033" cy="7327299"/>
              <a:chOff x="5888356" y="1197881"/>
              <a:chExt cx="1657033" cy="7327299"/>
            </a:xfrm>
          </p:grpSpPr>
          <p:sp>
            <p:nvSpPr>
              <p:cNvPr id="4" name="Oval 3">
                <a:extLst>
                  <a:ext uri="{FF2B5EF4-FFF2-40B4-BE49-F238E27FC236}">
                    <a16:creationId xmlns:a16="http://schemas.microsoft.com/office/drawing/2014/main" id="{FA4F91C6-A2E9-3D44-BF36-51B409E6E721}"/>
                  </a:ext>
                </a:extLst>
              </p:cNvPr>
              <p:cNvSpPr>
                <a:spLocks noChangeAspect="1"/>
              </p:cNvSpPr>
              <p:nvPr/>
            </p:nvSpPr>
            <p:spPr>
              <a:xfrm>
                <a:off x="6258744" y="119788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B292FEF-E6BB-2846-9E04-796292FE3A07}"/>
                  </a:ext>
                </a:extLst>
              </p:cNvPr>
              <p:cNvCxnSpPr/>
              <p:nvPr/>
            </p:nvCxnSpPr>
            <p:spPr>
              <a:xfrm>
                <a:off x="6752738" y="25926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91CC0E6-F74F-5043-B1E3-9C42FAC2C17F}"/>
                  </a:ext>
                </a:extLst>
              </p:cNvPr>
              <p:cNvSpPr>
                <a:spLocks noChangeAspect="1"/>
              </p:cNvSpPr>
              <p:nvPr/>
            </p:nvSpPr>
            <p:spPr>
              <a:xfrm>
                <a:off x="6248145" y="311883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2445F97-023C-9349-A7BA-54A30F7DD566}"/>
                  </a:ext>
                </a:extLst>
              </p:cNvPr>
              <p:cNvCxnSpPr/>
              <p:nvPr/>
            </p:nvCxnSpPr>
            <p:spPr>
              <a:xfrm>
                <a:off x="6714373" y="4539004"/>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30DC3A-80D0-5643-9E13-6541AF41CB29}"/>
                  </a:ext>
                </a:extLst>
              </p:cNvPr>
              <p:cNvCxnSpPr/>
              <p:nvPr/>
            </p:nvCxnSpPr>
            <p:spPr>
              <a:xfrm>
                <a:off x="6714373" y="64014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FAD436C4-E98D-B444-86E6-8C6F2D586EA1}"/>
                  </a:ext>
                </a:extLst>
              </p:cNvPr>
              <p:cNvSpPr>
                <a:spLocks noChangeAspect="1"/>
              </p:cNvSpPr>
              <p:nvPr/>
            </p:nvSpPr>
            <p:spPr>
              <a:xfrm>
                <a:off x="5888356" y="6900083"/>
                <a:ext cx="1657033" cy="972984"/>
              </a:xfrm>
              <a:custGeom>
                <a:avLst/>
                <a:gdLst>
                  <a:gd name="connsiteX0" fmla="*/ 1225176 w 1657033"/>
                  <a:gd name="connsiteY0" fmla="*/ 0 h 901433"/>
                  <a:gd name="connsiteX1" fmla="*/ 1657033 w 1657033"/>
                  <a:gd name="connsiteY1" fmla="*/ 431857 h 901433"/>
                  <a:gd name="connsiteX2" fmla="*/ 1225176 w 1657033"/>
                  <a:gd name="connsiteY2" fmla="*/ 863714 h 901433"/>
                  <a:gd name="connsiteX3" fmla="*/ 867074 w 1657033"/>
                  <a:gd name="connsiteY3" fmla="*/ 673312 h 901433"/>
                  <a:gd name="connsiteX4" fmla="*/ 836309 w 1657033"/>
                  <a:gd name="connsiteY4" fmla="*/ 616632 h 901433"/>
                  <a:gd name="connsiteX5" fmla="*/ 829777 w 1657033"/>
                  <a:gd name="connsiteY5" fmla="*/ 637674 h 901433"/>
                  <a:gd name="connsiteX6" fmla="*/ 431857 w 1657033"/>
                  <a:gd name="connsiteY6" fmla="*/ 901433 h 901433"/>
                  <a:gd name="connsiteX7" fmla="*/ 0 w 1657033"/>
                  <a:gd name="connsiteY7" fmla="*/ 469576 h 901433"/>
                  <a:gd name="connsiteX8" fmla="*/ 431857 w 1657033"/>
                  <a:gd name="connsiteY8" fmla="*/ 37719 h 901433"/>
                  <a:gd name="connsiteX9" fmla="*/ 789960 w 1657033"/>
                  <a:gd name="connsiteY9" fmla="*/ 228121 h 901433"/>
                  <a:gd name="connsiteX10" fmla="*/ 820725 w 1657033"/>
                  <a:gd name="connsiteY10" fmla="*/ 284801 h 901433"/>
                  <a:gd name="connsiteX11" fmla="*/ 827257 w 1657033"/>
                  <a:gd name="connsiteY11" fmla="*/ 263759 h 901433"/>
                  <a:gd name="connsiteX12" fmla="*/ 1225176 w 1657033"/>
                  <a:gd name="connsiteY12" fmla="*/ 0 h 90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7033" h="901433">
                    <a:moveTo>
                      <a:pt x="1225176" y="0"/>
                    </a:moveTo>
                    <a:cubicBezTo>
                      <a:pt x="1463684" y="0"/>
                      <a:pt x="1657033" y="193349"/>
                      <a:pt x="1657033" y="431857"/>
                    </a:cubicBezTo>
                    <a:cubicBezTo>
                      <a:pt x="1657033" y="670365"/>
                      <a:pt x="1463684" y="863714"/>
                      <a:pt x="1225176" y="863714"/>
                    </a:cubicBezTo>
                    <a:cubicBezTo>
                      <a:pt x="1076109" y="863714"/>
                      <a:pt x="944681" y="788187"/>
                      <a:pt x="867074" y="673312"/>
                    </a:cubicBezTo>
                    <a:lnTo>
                      <a:pt x="836309" y="616632"/>
                    </a:lnTo>
                    <a:lnTo>
                      <a:pt x="829777" y="637674"/>
                    </a:lnTo>
                    <a:cubicBezTo>
                      <a:pt x="764217" y="792674"/>
                      <a:pt x="610738" y="901433"/>
                      <a:pt x="431857" y="901433"/>
                    </a:cubicBezTo>
                    <a:cubicBezTo>
                      <a:pt x="193349" y="901433"/>
                      <a:pt x="0" y="708084"/>
                      <a:pt x="0" y="469576"/>
                    </a:cubicBezTo>
                    <a:cubicBezTo>
                      <a:pt x="0" y="231068"/>
                      <a:pt x="193349" y="37719"/>
                      <a:pt x="431857" y="37719"/>
                    </a:cubicBezTo>
                    <a:cubicBezTo>
                      <a:pt x="580925" y="37719"/>
                      <a:pt x="712352" y="113246"/>
                      <a:pt x="789960" y="228121"/>
                    </a:cubicBezTo>
                    <a:lnTo>
                      <a:pt x="820725" y="284801"/>
                    </a:lnTo>
                    <a:lnTo>
                      <a:pt x="827257" y="263759"/>
                    </a:lnTo>
                    <a:cubicBezTo>
                      <a:pt x="892816" y="108759"/>
                      <a:pt x="1046295" y="0"/>
                      <a:pt x="1225176"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35C5E8D-B5F9-4740-971A-554EE73F2D1A}"/>
                  </a:ext>
                </a:extLst>
              </p:cNvPr>
              <p:cNvSpPr/>
              <p:nvPr/>
            </p:nvSpPr>
            <p:spPr>
              <a:xfrm>
                <a:off x="6189122" y="2284910"/>
                <a:ext cx="1127232"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Prophase</a:t>
                </a:r>
                <a:endParaRPr lang="en-US" sz="1400" dirty="0"/>
              </a:p>
            </p:txBody>
          </p:sp>
          <p:sp>
            <p:nvSpPr>
              <p:cNvPr id="44" name="Rectangle 43">
                <a:extLst>
                  <a:ext uri="{FF2B5EF4-FFF2-40B4-BE49-F238E27FC236}">
                    <a16:creationId xmlns:a16="http://schemas.microsoft.com/office/drawing/2014/main" id="{121D1036-DAD4-DD4A-A15D-76B8BADFA743}"/>
                  </a:ext>
                </a:extLst>
              </p:cNvPr>
              <p:cNvSpPr/>
              <p:nvPr/>
            </p:nvSpPr>
            <p:spPr>
              <a:xfrm>
                <a:off x="6165160" y="4231227"/>
                <a:ext cx="1273105"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Metaphase</a:t>
                </a:r>
                <a:endParaRPr lang="en-US" sz="1400" dirty="0"/>
              </a:p>
            </p:txBody>
          </p:sp>
          <p:sp>
            <p:nvSpPr>
              <p:cNvPr id="45" name="Rectangle 44">
                <a:extLst>
                  <a:ext uri="{FF2B5EF4-FFF2-40B4-BE49-F238E27FC236}">
                    <a16:creationId xmlns:a16="http://schemas.microsoft.com/office/drawing/2014/main" id="{85DA1827-3FB8-1F47-B14E-59FDA08954C1}"/>
                  </a:ext>
                </a:extLst>
              </p:cNvPr>
              <p:cNvSpPr/>
              <p:nvPr/>
            </p:nvSpPr>
            <p:spPr>
              <a:xfrm>
                <a:off x="6165160" y="6070517"/>
                <a:ext cx="1170513"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Anaphase</a:t>
                </a:r>
                <a:endParaRPr lang="en-US" sz="1200" dirty="0"/>
              </a:p>
            </p:txBody>
          </p:sp>
          <p:sp>
            <p:nvSpPr>
              <p:cNvPr id="46" name="Rectangle 45">
                <a:extLst>
                  <a:ext uri="{FF2B5EF4-FFF2-40B4-BE49-F238E27FC236}">
                    <a16:creationId xmlns:a16="http://schemas.microsoft.com/office/drawing/2014/main" id="{4B9A0CBB-E223-F34A-9FD5-6692EBD1D6CA}"/>
                  </a:ext>
                </a:extLst>
              </p:cNvPr>
              <p:cNvSpPr/>
              <p:nvPr/>
            </p:nvSpPr>
            <p:spPr>
              <a:xfrm>
                <a:off x="6189122" y="8001960"/>
                <a:ext cx="1337226" cy="523220"/>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Telophase/</a:t>
                </a:r>
                <a:br>
                  <a:rPr lang="en-US" sz="1400" b="1" dirty="0">
                    <a:latin typeface="Verdana" panose="020B0604030504040204" pitchFamily="34" charset="0"/>
                    <a:ea typeface="Verdana" panose="020B0604030504040204" pitchFamily="34" charset="0"/>
                    <a:cs typeface="Verdana" charset="0"/>
                  </a:rPr>
                </a:br>
                <a:r>
                  <a:rPr lang="en-US" sz="1400" b="1" dirty="0">
                    <a:latin typeface="Verdana" panose="020B0604030504040204" pitchFamily="34" charset="0"/>
                    <a:ea typeface="Verdana" panose="020B0604030504040204" pitchFamily="34" charset="0"/>
                    <a:cs typeface="Verdana" charset="0"/>
                  </a:rPr>
                  <a:t>Cytokinesis</a:t>
                </a:r>
                <a:endParaRPr lang="en-US" sz="1400" dirty="0"/>
              </a:p>
            </p:txBody>
          </p:sp>
        </p:grpSp>
      </p:grpSp>
      <p:sp>
        <p:nvSpPr>
          <p:cNvPr id="50" name="TextBox 49">
            <a:extLst>
              <a:ext uri="{FF2B5EF4-FFF2-40B4-BE49-F238E27FC236}">
                <a16:creationId xmlns:a16="http://schemas.microsoft.com/office/drawing/2014/main" id="{9B4EF471-0B74-1E4E-BDCD-29E17899BE8C}"/>
              </a:ext>
            </a:extLst>
          </p:cNvPr>
          <p:cNvSpPr txBox="1"/>
          <p:nvPr/>
        </p:nvSpPr>
        <p:spPr>
          <a:xfrm>
            <a:off x="6094993" y="1391419"/>
            <a:ext cx="1184940" cy="523220"/>
          </a:xfrm>
          <a:prstGeom prst="rect">
            <a:avLst/>
          </a:prstGeom>
          <a:noFill/>
        </p:spPr>
        <p:txBody>
          <a:bodyPr wrap="non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Stages of </a:t>
            </a:r>
          </a:p>
          <a:p>
            <a:pPr algn="ctr"/>
            <a:r>
              <a:rPr lang="en-US" sz="1400" b="1" dirty="0">
                <a:latin typeface="Verdana" panose="020B0604030504040204" pitchFamily="34" charset="0"/>
                <a:ea typeface="Verdana" panose="020B0604030504040204" pitchFamily="34" charset="0"/>
                <a:cs typeface="Verdana" panose="020B0604030504040204" pitchFamily="34" charset="0"/>
              </a:rPr>
              <a:t>Mitosis</a:t>
            </a:r>
          </a:p>
        </p:txBody>
      </p:sp>
      <p:sp>
        <p:nvSpPr>
          <p:cNvPr id="19" name="Rectangle: Rounded Corners 5">
            <a:extLst>
              <a:ext uri="{FF2B5EF4-FFF2-40B4-BE49-F238E27FC236}">
                <a16:creationId xmlns:a16="http://schemas.microsoft.com/office/drawing/2014/main" id="{3FA5F918-C919-4E42-A482-F11CADB44CEB}"/>
              </a:ext>
            </a:extLst>
          </p:cNvPr>
          <p:cNvSpPr/>
          <p:nvPr/>
        </p:nvSpPr>
        <p:spPr>
          <a:xfrm>
            <a:off x="425900" y="1554822"/>
            <a:ext cx="5122200" cy="2285252"/>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Check for Understanding: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What stage has the cell been in up to this point? How can you tell?</a:t>
            </a:r>
            <a:endParaRPr kumimoji="0" lang="en-US" sz="14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593EF025-F7C1-4741-A45F-CA7D51B998FF}"/>
              </a:ext>
            </a:extLst>
          </p:cNvPr>
          <p:cNvGrpSpPr/>
          <p:nvPr/>
        </p:nvGrpSpPr>
        <p:grpSpPr>
          <a:xfrm>
            <a:off x="1591609" y="8272575"/>
            <a:ext cx="2671482" cy="196295"/>
            <a:chOff x="1591609" y="8402033"/>
            <a:chExt cx="2671482" cy="196295"/>
          </a:xfrm>
        </p:grpSpPr>
        <p:cxnSp>
          <p:nvCxnSpPr>
            <p:cNvPr id="6" name="Straight Connector 5">
              <a:extLst>
                <a:ext uri="{FF2B5EF4-FFF2-40B4-BE49-F238E27FC236}">
                  <a16:creationId xmlns:a16="http://schemas.microsoft.com/office/drawing/2014/main" id="{2EC6A581-81AC-47E1-854D-13C8E9A72CF9}"/>
                </a:ext>
              </a:extLst>
            </p:cNvPr>
            <p:cNvCxnSpPr>
              <a:cxnSpLocks/>
            </p:cNvCxnSpPr>
            <p:nvPr/>
          </p:nvCxnSpPr>
          <p:spPr>
            <a:xfrm>
              <a:off x="1591609" y="8493908"/>
              <a:ext cx="2671482" cy="125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B3F87AB0-5D2A-4F8F-B99B-491F4A92B088}"/>
                </a:ext>
              </a:extLst>
            </p:cNvPr>
            <p:cNvSpPr/>
            <p:nvPr/>
          </p:nvSpPr>
          <p:spPr>
            <a:xfrm>
              <a:off x="1794809" y="8423505"/>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C0F97F-FC48-47EA-A977-558859A86D4F}"/>
                </a:ext>
              </a:extLst>
            </p:cNvPr>
            <p:cNvSpPr/>
            <p:nvPr/>
          </p:nvSpPr>
          <p:spPr>
            <a:xfrm flipH="1">
              <a:off x="2440268" y="8402033"/>
              <a:ext cx="508000" cy="94877"/>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4A95222-B74C-46E1-81A9-09A3BC18E4E7}"/>
                </a:ext>
              </a:extLst>
            </p:cNvPr>
            <p:cNvSpPr/>
            <p:nvPr/>
          </p:nvSpPr>
          <p:spPr>
            <a:xfrm>
              <a:off x="3091560" y="8438064"/>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1BAF558-1F36-47E7-9ACE-1894AE18AA9E}"/>
                </a:ext>
              </a:extLst>
            </p:cNvPr>
            <p:cNvSpPr/>
            <p:nvPr/>
          </p:nvSpPr>
          <p:spPr>
            <a:xfrm>
              <a:off x="3554033" y="8438996"/>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CDF4C0D-2656-4B71-AA3D-46110C8DD2AC}"/>
                </a:ext>
              </a:extLst>
            </p:cNvPr>
            <p:cNvSpPr/>
            <p:nvPr/>
          </p:nvSpPr>
          <p:spPr>
            <a:xfrm flipV="1">
              <a:off x="1794809" y="8490961"/>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4E6E020C-4928-4CD8-95C9-98357871624C}"/>
                </a:ext>
              </a:extLst>
            </p:cNvPr>
            <p:cNvSpPr/>
            <p:nvPr/>
          </p:nvSpPr>
          <p:spPr>
            <a:xfrm flipH="1" flipV="1">
              <a:off x="2440268" y="8493963"/>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E30B93A7-998C-404D-A68A-D7B6ACB4EAD9}"/>
                </a:ext>
              </a:extLst>
            </p:cNvPr>
            <p:cNvSpPr/>
            <p:nvPr/>
          </p:nvSpPr>
          <p:spPr>
            <a:xfrm flipV="1">
              <a:off x="3091560" y="8505520"/>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E2F34BB-B37E-4057-AE1C-3B533E4F311F}"/>
                </a:ext>
              </a:extLst>
            </p:cNvPr>
            <p:cNvSpPr/>
            <p:nvPr/>
          </p:nvSpPr>
          <p:spPr>
            <a:xfrm flipV="1">
              <a:off x="3554033" y="8506452"/>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450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Student Lab Sheet</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7" y="654467"/>
            <a:ext cx="7023423" cy="5816977"/>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charset="0"/>
              </a:rPr>
              <a:t>Procedure: </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11"/>
            </a:pPr>
            <a:r>
              <a:rPr lang="en-US" sz="1400" dirty="0">
                <a:latin typeface="Verdana"/>
                <a:ea typeface="Verdana"/>
                <a:cs typeface="Verdana"/>
              </a:rPr>
              <a:t>During </a:t>
            </a:r>
            <a:r>
              <a:rPr lang="en-US" sz="1400" b="1" dirty="0">
                <a:latin typeface="Verdana"/>
                <a:ea typeface="Verdana"/>
                <a:cs typeface="Verdana"/>
              </a:rPr>
              <a:t>anaphase,</a:t>
            </a:r>
            <a:r>
              <a:rPr lang="en-US" sz="1400" dirty="0">
                <a:latin typeface="Verdana"/>
                <a:ea typeface="Verdana"/>
                <a:cs typeface="Verdana"/>
              </a:rPr>
              <a:t> the sister chromosomes move away from each other to opposite ends of the cell. Separate the chromatids by untwisting each pair. As you work, leave the chromatids lined up along the middle of the plate as if they were when they were still connected.</a:t>
            </a:r>
          </a:p>
          <a:p>
            <a:pPr marL="342900" indent="-342900">
              <a:spcAft>
                <a:spcPts val="600"/>
              </a:spcAft>
              <a:buFont typeface="+mj-lt"/>
              <a:buAutoNum type="arabicPeriod" startAt="11"/>
            </a:pPr>
            <a:r>
              <a:rPr lang="en-US" sz="1400" dirty="0">
                <a:latin typeface="Verdana"/>
                <a:ea typeface="Verdana"/>
                <a:cs typeface="Verdana"/>
              </a:rPr>
              <a:t>Take one chromatid and slide it to the left side of the plate. Take the matching chromatid and slide it to the right side of the plate. </a:t>
            </a:r>
          </a:p>
          <a:p>
            <a:pPr marL="342900" indent="-342900">
              <a:spcAft>
                <a:spcPts val="600"/>
              </a:spcAft>
              <a:buFont typeface="+mj-lt"/>
              <a:buAutoNum type="arabicPeriod" startAt="11"/>
            </a:pPr>
            <a:r>
              <a:rPr lang="en-US" sz="1400" dirty="0">
                <a:latin typeface="Verdana"/>
                <a:ea typeface="Verdana"/>
                <a:cs typeface="Verdana"/>
              </a:rPr>
              <a:t>Use the colored pencils to illustrate anaphase on the previous page. </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11"/>
            </a:pPr>
            <a:r>
              <a:rPr lang="en-US" sz="1400" dirty="0">
                <a:latin typeface="Verdana"/>
                <a:ea typeface="Verdana"/>
                <a:cs typeface="Verdana"/>
              </a:rPr>
              <a:t>At the same time as telophase, </a:t>
            </a:r>
            <a:r>
              <a:rPr lang="en-US" sz="1400" b="1" dirty="0">
                <a:latin typeface="Verdana"/>
                <a:ea typeface="Verdana"/>
                <a:cs typeface="Verdana"/>
              </a:rPr>
              <a:t>cytokinesis</a:t>
            </a:r>
            <a:r>
              <a:rPr lang="en-US" sz="1400" dirty="0">
                <a:latin typeface="Verdana"/>
                <a:ea typeface="Verdana"/>
                <a:cs typeface="Verdana"/>
              </a:rPr>
              <a:t> begins to pull apart the two cells. The cell membrane pinches in, forming two separate cells. Unstack the two plates and put them side by side, slightly overlapping. (Hint: Look at the telophase/cytokinesis stage on the previous page.)</a:t>
            </a:r>
          </a:p>
          <a:p>
            <a:pPr marL="342900" indent="-342900">
              <a:spcAft>
                <a:spcPts val="600"/>
              </a:spcAft>
              <a:buFont typeface="+mj-lt"/>
              <a:buAutoNum type="arabicPeriod" startAt="11"/>
            </a:pPr>
            <a:r>
              <a:rPr lang="en-US" sz="1400" dirty="0">
                <a:latin typeface="Verdana" panose="020B0604030504040204" pitchFamily="34" charset="0"/>
                <a:ea typeface="Verdana" panose="020B0604030504040204" pitchFamily="34" charset="0"/>
                <a:cs typeface="Verdana" charset="0"/>
              </a:rPr>
              <a:t>During </a:t>
            </a:r>
            <a:r>
              <a:rPr lang="en-US" sz="1400" b="1" dirty="0">
                <a:latin typeface="Verdana" panose="020B0604030504040204" pitchFamily="34" charset="0"/>
                <a:ea typeface="Verdana" panose="020B0604030504040204" pitchFamily="34" charset="0"/>
                <a:cs typeface="Verdana" charset="0"/>
              </a:rPr>
              <a:t>telophase, </a:t>
            </a:r>
            <a:r>
              <a:rPr lang="en-US" sz="1400" dirty="0">
                <a:latin typeface="Verdana" panose="020B0604030504040204" pitchFamily="34" charset="0"/>
                <a:ea typeface="Verdana" panose="020B0604030504040204" pitchFamily="34" charset="0"/>
                <a:cs typeface="Verdana" charset="0"/>
              </a:rPr>
              <a:t>several steps happen:</a:t>
            </a:r>
          </a:p>
          <a:p>
            <a:pPr marL="800100" lvl="1"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Nuclear membranes begin to form around the DNA of each new cell. Place a circle of yarn around each of the two sets of pipe cleaners.</a:t>
            </a:r>
          </a:p>
          <a:p>
            <a:pPr marL="800100" lvl="1" indent="-342900">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charset="0"/>
              </a:rPr>
              <a:t>Chromatids begin to unwind, forming back into chromatin. Replace each set of pipe cleaners with half the loose string.</a:t>
            </a:r>
          </a:p>
          <a:p>
            <a:pPr marL="342900" indent="-342900">
              <a:spcAft>
                <a:spcPts val="600"/>
              </a:spcAft>
              <a:buFont typeface="+mj-lt"/>
              <a:buAutoNum type="arabicPeriod" startAt="17"/>
            </a:pPr>
            <a:r>
              <a:rPr lang="en-US" sz="1400" dirty="0">
                <a:latin typeface="Verdana"/>
                <a:ea typeface="Verdana"/>
                <a:cs typeface="Verdana"/>
              </a:rPr>
              <a:t>Use the colored pencils to illustrate telophase/cytokinesis.</a:t>
            </a:r>
          </a:p>
          <a:p>
            <a:pPr marL="342900" indent="-342900">
              <a:spcAft>
                <a:spcPts val="600"/>
              </a:spcAft>
              <a:buFont typeface="+mj-lt"/>
              <a:buAutoNum type="arabicPeriod" startAt="17"/>
            </a:pPr>
            <a:r>
              <a:rPr lang="en-US" sz="1400" dirty="0">
                <a:latin typeface="Verdana" panose="020B0604030504040204" pitchFamily="34" charset="0"/>
                <a:ea typeface="Verdana" panose="020B0604030504040204" pitchFamily="34" charset="0"/>
                <a:cs typeface="Verdana" charset="0"/>
              </a:rPr>
              <a:t>On the next page, use your knowledge of cell division to identify what stage the arrows are pointing at.</a:t>
            </a:r>
          </a:p>
          <a:p>
            <a:pPr marL="342900" indent="-342900">
              <a:spcAft>
                <a:spcPts val="600"/>
              </a:spcAft>
              <a:buFont typeface="+mj-lt"/>
              <a:buAutoNum type="arabicPeriod" startAt="17"/>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3"/>
            </a:pPr>
            <a:endParaRPr lang="en-US" sz="1400" dirty="0">
              <a:latin typeface="Verdana" panose="020B0604030504040204" pitchFamily="34" charset="0"/>
              <a:ea typeface="Verdana" panose="020B0604030504040204" pitchFamily="34" charset="0"/>
              <a:cs typeface="Verdana" charset="0"/>
            </a:endParaRPr>
          </a:p>
        </p:txBody>
      </p:sp>
    </p:spTree>
    <p:extLst>
      <p:ext uri="{BB962C8B-B14F-4D97-AF65-F5344CB8AC3E}">
        <p14:creationId xmlns:p14="http://schemas.microsoft.com/office/powerpoint/2010/main" val="167827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8AFAEB4-3D0A-DD4D-AAC5-18807AFF7C82}"/>
              </a:ext>
            </a:extLst>
          </p:cNvPr>
          <p:cNvGraphicFramePr>
            <a:graphicFrameLocks noGrp="1"/>
          </p:cNvGraphicFramePr>
          <p:nvPr>
            <p:extLst>
              <p:ext uri="{D42A27DB-BD31-4B8C-83A1-F6EECF244321}">
                <p14:modId xmlns:p14="http://schemas.microsoft.com/office/powerpoint/2010/main" val="745583484"/>
              </p:ext>
            </p:extLst>
          </p:nvPr>
        </p:nvGraphicFramePr>
        <p:xfrm>
          <a:off x="510987" y="1403951"/>
          <a:ext cx="6844551" cy="7417919"/>
        </p:xfrm>
        <a:graphic>
          <a:graphicData uri="http://schemas.openxmlformats.org/drawingml/2006/table">
            <a:tbl>
              <a:tblPr firstRow="1" bandRow="1">
                <a:tableStyleId>{5940675A-B579-460E-94D1-54222C63F5DA}</a:tableStyleId>
              </a:tblPr>
              <a:tblGrid>
                <a:gridCol w="2281517">
                  <a:extLst>
                    <a:ext uri="{9D8B030D-6E8A-4147-A177-3AD203B41FA5}">
                      <a16:colId xmlns:a16="http://schemas.microsoft.com/office/drawing/2014/main" val="1360649430"/>
                    </a:ext>
                  </a:extLst>
                </a:gridCol>
                <a:gridCol w="2281517">
                  <a:extLst>
                    <a:ext uri="{9D8B030D-6E8A-4147-A177-3AD203B41FA5}">
                      <a16:colId xmlns:a16="http://schemas.microsoft.com/office/drawing/2014/main" val="3910196240"/>
                    </a:ext>
                  </a:extLst>
                </a:gridCol>
                <a:gridCol w="2281517">
                  <a:extLst>
                    <a:ext uri="{9D8B030D-6E8A-4147-A177-3AD203B41FA5}">
                      <a16:colId xmlns:a16="http://schemas.microsoft.com/office/drawing/2014/main" val="1219971396"/>
                    </a:ext>
                  </a:extLst>
                </a:gridCol>
              </a:tblGrid>
              <a:tr h="523343">
                <a:tc>
                  <a:txBody>
                    <a:bodyPr/>
                    <a:lstStyle/>
                    <a:p>
                      <a:pPr algn="ctr"/>
                      <a:endParaRPr lang="en-US" sz="1400" b="1"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 of Mitosis</a:t>
                      </a: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Reasoning</a:t>
                      </a:r>
                    </a:p>
                  </a:txBody>
                  <a:tcPr anchor="ctr">
                    <a:solidFill>
                      <a:schemeClr val="bg1">
                        <a:lumMod val="85000"/>
                      </a:schemeClr>
                    </a:solidFill>
                  </a:tcPr>
                </a:tc>
                <a:extLst>
                  <a:ext uri="{0D108BD9-81ED-4DB2-BD59-A6C34878D82A}">
                    <a16:rowId xmlns:a16="http://schemas.microsoft.com/office/drawing/2014/main" val="63654850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4944732"/>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1751300"/>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5467619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3665325"/>
                  </a:ext>
                </a:extLst>
              </a:tr>
            </a:tbl>
          </a:graphicData>
        </a:graphic>
      </p:graphicFrame>
      <p:sp>
        <p:nvSpPr>
          <p:cNvPr id="9" name="Rectangle 8">
            <a:extLst>
              <a:ext uri="{FF2B5EF4-FFF2-40B4-BE49-F238E27FC236}">
                <a16:creationId xmlns:a16="http://schemas.microsoft.com/office/drawing/2014/main" id="{11B350BB-0B19-49B5-A5D7-5AA8B9ED3EF1}"/>
              </a:ext>
            </a:extLst>
          </p:cNvPr>
          <p:cNvSpPr/>
          <p:nvPr/>
        </p:nvSpPr>
        <p:spPr>
          <a:xfrm>
            <a:off x="1084384" y="9632493"/>
            <a:ext cx="5928282" cy="200055"/>
          </a:xfrm>
          <a:prstGeom prst="rect">
            <a:avLst/>
          </a:prstGeom>
        </p:spPr>
        <p:txBody>
          <a:bodyPr wrap="square">
            <a:spAutoFit/>
          </a:bodyPr>
          <a:lstStyle/>
          <a:p>
            <a:pPr algn="ctr"/>
            <a:r>
              <a:rPr lang="en-US" sz="700" dirty="0">
                <a:latin typeface="Verdana" panose="020B0604030504040204" pitchFamily="34" charset="0"/>
                <a:ea typeface="Verdana" panose="020B0604030504040204" pitchFamily="34" charset="0"/>
              </a:rPr>
              <a:t>Cells Doc. </a:t>
            </a:r>
            <a:r>
              <a:rPr lang="en-US" sz="700" dirty="0" err="1">
                <a:latin typeface="Verdana" panose="020B0604030504040204" pitchFamily="34" charset="0"/>
                <a:ea typeface="Verdana" panose="020B0604030504040204" pitchFamily="34" charset="0"/>
              </a:rPr>
              <a:t>RNDr</a:t>
            </a:r>
            <a:r>
              <a:rPr lang="en-US" sz="700" dirty="0">
                <a:latin typeface="Verdana" panose="020B0604030504040204" pitchFamily="34" charset="0"/>
                <a:ea typeface="Verdana" panose="020B0604030504040204" pitchFamily="34" charset="0"/>
              </a:rPr>
              <a:t>. Josef </a:t>
            </a:r>
            <a:r>
              <a:rPr lang="en-US" sz="700" dirty="0" err="1">
                <a:latin typeface="Verdana" panose="020B0604030504040204" pitchFamily="34" charset="0"/>
                <a:ea typeface="Verdana" panose="020B0604030504040204" pitchFamily="34" charset="0"/>
              </a:rPr>
              <a:t>Reischig</a:t>
            </a:r>
            <a:r>
              <a:rPr lang="en-US" sz="700" dirty="0">
                <a:latin typeface="Verdana" panose="020B0604030504040204" pitchFamily="34" charset="0"/>
                <a:ea typeface="Verdana" panose="020B0604030504040204" pitchFamily="34" charset="0"/>
              </a:rPr>
              <a:t>, </a:t>
            </a:r>
            <a:r>
              <a:rPr lang="en-US" sz="700" dirty="0" err="1">
                <a:latin typeface="Verdana" panose="020B0604030504040204" pitchFamily="34" charset="0"/>
                <a:ea typeface="Verdana" panose="020B0604030504040204" pitchFamily="34" charset="0"/>
              </a:rPr>
              <a:t>CSc</a:t>
            </a:r>
            <a:r>
              <a:rPr lang="en-US" sz="700" dirty="0">
                <a:latin typeface="Verdana" panose="020B0604030504040204" pitchFamily="34" charset="0"/>
                <a:ea typeface="Verdana" panose="020B0604030504040204" pitchFamily="34" charset="0"/>
              </a:rPr>
              <a:t>. [CC BY-SA 3.0 (https://creativecommons.org/licenses/by-sa/3.0)]</a:t>
            </a:r>
          </a:p>
        </p:txBody>
      </p:sp>
      <p:sp>
        <p:nvSpPr>
          <p:cNvPr id="7" name="Text Placeholder 6">
            <a:extLst>
              <a:ext uri="{FF2B5EF4-FFF2-40B4-BE49-F238E27FC236}">
                <a16:creationId xmlns:a16="http://schemas.microsoft.com/office/drawing/2014/main" id="{92827239-4CF4-41FB-A4E6-E2B4EFA2F649}"/>
              </a:ext>
            </a:extLst>
          </p:cNvPr>
          <p:cNvSpPr>
            <a:spLocks noGrp="1"/>
          </p:cNvSpPr>
          <p:nvPr>
            <p:ph type="body" sz="quarter" idx="12"/>
          </p:nvPr>
        </p:nvSpPr>
        <p:spPr/>
        <p:txBody>
          <a:bodyPr/>
          <a:lstStyle/>
          <a:p>
            <a:r>
              <a:rPr lang="en-US" dirty="0"/>
              <a:t>Mitosis Student Lab Sheet</a:t>
            </a:r>
          </a:p>
        </p:txBody>
      </p:sp>
      <p:pic>
        <p:nvPicPr>
          <p:cNvPr id="17" name="Picture 16">
            <a:extLst>
              <a:ext uri="{FF2B5EF4-FFF2-40B4-BE49-F238E27FC236}">
                <a16:creationId xmlns:a16="http://schemas.microsoft.com/office/drawing/2014/main" id="{827477EC-6261-4119-B6A6-835A6DE0E9D7}"/>
              </a:ext>
            </a:extLst>
          </p:cNvPr>
          <p:cNvPicPr>
            <a:picLocks noChangeAspect="1"/>
          </p:cNvPicPr>
          <p:nvPr/>
        </p:nvPicPr>
        <p:blipFill>
          <a:blip r:embed="rId3"/>
          <a:stretch>
            <a:fillRect/>
          </a:stretch>
        </p:blipFill>
        <p:spPr>
          <a:xfrm>
            <a:off x="637186" y="2123765"/>
            <a:ext cx="2037507" cy="1304200"/>
          </a:xfrm>
          <a:prstGeom prst="rect">
            <a:avLst/>
          </a:prstGeom>
        </p:spPr>
      </p:pic>
      <p:cxnSp>
        <p:nvCxnSpPr>
          <p:cNvPr id="18" name="Straight Arrow Connector 17">
            <a:extLst>
              <a:ext uri="{FF2B5EF4-FFF2-40B4-BE49-F238E27FC236}">
                <a16:creationId xmlns:a16="http://schemas.microsoft.com/office/drawing/2014/main" id="{545DDBA5-1E13-4FF0-B286-9AE9BCF74607}"/>
              </a:ext>
            </a:extLst>
          </p:cNvPr>
          <p:cNvCxnSpPr>
            <a:cxnSpLocks/>
          </p:cNvCxnSpPr>
          <p:nvPr/>
        </p:nvCxnSpPr>
        <p:spPr>
          <a:xfrm flipH="1" flipV="1">
            <a:off x="1212349" y="2618128"/>
            <a:ext cx="2081591" cy="3223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3367E4F-5AED-4C6B-9250-27A87FF3996A}"/>
              </a:ext>
            </a:extLst>
          </p:cNvPr>
          <p:cNvPicPr>
            <a:picLocks noChangeAspect="1"/>
          </p:cNvPicPr>
          <p:nvPr/>
        </p:nvPicPr>
        <p:blipFill>
          <a:blip r:embed="rId4"/>
          <a:stretch>
            <a:fillRect/>
          </a:stretch>
        </p:blipFill>
        <p:spPr>
          <a:xfrm>
            <a:off x="637187" y="5587230"/>
            <a:ext cx="2002223" cy="1281423"/>
          </a:xfrm>
          <a:prstGeom prst="rect">
            <a:avLst/>
          </a:prstGeom>
        </p:spPr>
      </p:pic>
      <p:pic>
        <p:nvPicPr>
          <p:cNvPr id="20" name="Picture 19">
            <a:extLst>
              <a:ext uri="{FF2B5EF4-FFF2-40B4-BE49-F238E27FC236}">
                <a16:creationId xmlns:a16="http://schemas.microsoft.com/office/drawing/2014/main" id="{B8F1E510-8B1E-4864-B22B-0AF4B03C2DCB}"/>
              </a:ext>
            </a:extLst>
          </p:cNvPr>
          <p:cNvPicPr>
            <a:picLocks noChangeAspect="1"/>
          </p:cNvPicPr>
          <p:nvPr/>
        </p:nvPicPr>
        <p:blipFill>
          <a:blip r:embed="rId4"/>
          <a:stretch>
            <a:fillRect/>
          </a:stretch>
        </p:blipFill>
        <p:spPr>
          <a:xfrm>
            <a:off x="637186" y="7342973"/>
            <a:ext cx="2002223" cy="1281423"/>
          </a:xfrm>
          <a:prstGeom prst="rect">
            <a:avLst/>
          </a:prstGeom>
        </p:spPr>
      </p:pic>
      <p:sp>
        <p:nvSpPr>
          <p:cNvPr id="22" name="Left Brace 21">
            <a:extLst>
              <a:ext uri="{FF2B5EF4-FFF2-40B4-BE49-F238E27FC236}">
                <a16:creationId xmlns:a16="http://schemas.microsoft.com/office/drawing/2014/main" id="{E8E0270B-31A5-41E5-84E4-224E27F30446}"/>
              </a:ext>
            </a:extLst>
          </p:cNvPr>
          <p:cNvSpPr/>
          <p:nvPr/>
        </p:nvSpPr>
        <p:spPr>
          <a:xfrm flipH="1">
            <a:off x="2639410" y="6172631"/>
            <a:ext cx="549402" cy="454831"/>
          </a:xfrm>
          <a:prstGeom prst="leftBrac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erdana" panose="020B0604030504040204" pitchFamily="34" charset="0"/>
              <a:ea typeface="Verdana" panose="020B0604030504040204" pitchFamily="34" charset="0"/>
            </a:endParaRPr>
          </a:p>
        </p:txBody>
      </p:sp>
      <p:cxnSp>
        <p:nvCxnSpPr>
          <p:cNvPr id="25" name="Straight Arrow Connector 24">
            <a:extLst>
              <a:ext uri="{FF2B5EF4-FFF2-40B4-BE49-F238E27FC236}">
                <a16:creationId xmlns:a16="http://schemas.microsoft.com/office/drawing/2014/main" id="{992682B8-B8C8-4678-AB1F-140CAD3F5F99}"/>
              </a:ext>
            </a:extLst>
          </p:cNvPr>
          <p:cNvCxnSpPr>
            <a:cxnSpLocks/>
          </p:cNvCxnSpPr>
          <p:nvPr/>
        </p:nvCxnSpPr>
        <p:spPr>
          <a:xfrm flipH="1" flipV="1">
            <a:off x="2200133" y="8080354"/>
            <a:ext cx="1093807" cy="3219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C08B9CF-60F2-4F33-90C1-6F1DF1BBE92C}"/>
              </a:ext>
            </a:extLst>
          </p:cNvPr>
          <p:cNvPicPr>
            <a:picLocks noChangeAspect="1"/>
          </p:cNvPicPr>
          <p:nvPr/>
        </p:nvPicPr>
        <p:blipFill>
          <a:blip r:embed="rId4"/>
          <a:stretch>
            <a:fillRect/>
          </a:stretch>
        </p:blipFill>
        <p:spPr>
          <a:xfrm>
            <a:off x="615166" y="3893902"/>
            <a:ext cx="2002223" cy="1281423"/>
          </a:xfrm>
          <a:prstGeom prst="rect">
            <a:avLst/>
          </a:prstGeom>
        </p:spPr>
      </p:pic>
      <p:cxnSp>
        <p:nvCxnSpPr>
          <p:cNvPr id="27" name="Straight Arrow Connector 26">
            <a:extLst>
              <a:ext uri="{FF2B5EF4-FFF2-40B4-BE49-F238E27FC236}">
                <a16:creationId xmlns:a16="http://schemas.microsoft.com/office/drawing/2014/main" id="{650ABE00-6786-4864-8494-C6E075C12903}"/>
              </a:ext>
            </a:extLst>
          </p:cNvPr>
          <p:cNvCxnSpPr>
            <a:cxnSpLocks/>
          </p:cNvCxnSpPr>
          <p:nvPr/>
        </p:nvCxnSpPr>
        <p:spPr>
          <a:xfrm flipH="1" flipV="1">
            <a:off x="1380714" y="4464164"/>
            <a:ext cx="1747608" cy="3170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2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C8BAC-8FAE-4266-80F9-1BA9982BFB70}"/>
              </a:ext>
            </a:extLst>
          </p:cNvPr>
          <p:cNvSpPr>
            <a:spLocks noGrp="1"/>
          </p:cNvSpPr>
          <p:nvPr>
            <p:ph type="body" sz="quarter" idx="12"/>
          </p:nvPr>
        </p:nvSpPr>
        <p:spPr/>
        <p:txBody>
          <a:bodyPr/>
          <a:lstStyle/>
          <a:p>
            <a:r>
              <a:rPr lang="en-US" dirty="0"/>
              <a:t>Mitosis Student Lab Sheet</a:t>
            </a:r>
          </a:p>
        </p:txBody>
      </p:sp>
      <p:sp>
        <p:nvSpPr>
          <p:cNvPr id="4" name="Subtitle 2">
            <a:extLst>
              <a:ext uri="{FF2B5EF4-FFF2-40B4-BE49-F238E27FC236}">
                <a16:creationId xmlns:a16="http://schemas.microsoft.com/office/drawing/2014/main" id="{E0ABFEAB-4023-4F91-AF85-EFB09F0D025E}"/>
              </a:ext>
            </a:extLst>
          </p:cNvPr>
          <p:cNvSpPr txBox="1">
            <a:spLocks/>
          </p:cNvSpPr>
          <p:nvPr/>
        </p:nvSpPr>
        <p:spPr>
          <a:xfrm>
            <a:off x="324853" y="1209616"/>
            <a:ext cx="7447547" cy="1201823"/>
          </a:xfrm>
          <a:prstGeom prst="rect">
            <a:avLst/>
          </a:prstGeom>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endParaRPr lang="en-US" sz="1400" b="1" dirty="0">
              <a:latin typeface="Verdana" charset="0"/>
              <a:ea typeface="Verdana" charset="0"/>
              <a:cs typeface="Verdana" charset="0"/>
            </a:endParaRPr>
          </a:p>
          <a:p>
            <a:pPr algn="l"/>
            <a:endParaRPr lang="en-US" sz="1400" dirty="0">
              <a:latin typeface="Verdana" charset="0"/>
              <a:ea typeface="Verdana" charset="0"/>
              <a:cs typeface="Verdana" charset="0"/>
            </a:endParaRPr>
          </a:p>
          <a:p>
            <a:pPr algn="l"/>
            <a:endParaRPr lang="en-US" sz="1400" dirty="0">
              <a:latin typeface="Verdana" charset="0"/>
              <a:ea typeface="Verdana" charset="0"/>
              <a:cs typeface="Verdana" charset="0"/>
            </a:endParaRPr>
          </a:p>
        </p:txBody>
      </p:sp>
      <p:sp>
        <p:nvSpPr>
          <p:cNvPr id="5" name="TextBox 4">
            <a:extLst>
              <a:ext uri="{FF2B5EF4-FFF2-40B4-BE49-F238E27FC236}">
                <a16:creationId xmlns:a16="http://schemas.microsoft.com/office/drawing/2014/main" id="{EB48CE9C-7B1A-4615-98BF-BDD9500483E8}"/>
              </a:ext>
            </a:extLst>
          </p:cNvPr>
          <p:cNvSpPr txBox="1"/>
          <p:nvPr/>
        </p:nvSpPr>
        <p:spPr>
          <a:xfrm>
            <a:off x="137941" y="716824"/>
            <a:ext cx="7283276" cy="3447098"/>
          </a:xfrm>
          <a:prstGeom prst="rect">
            <a:avLst/>
          </a:prstGeom>
          <a:noFill/>
        </p:spPr>
        <p:txBody>
          <a:bodyPr wrap="square" rtlCol="0" anchor="t">
            <a:spAutoFit/>
          </a:bodyPr>
          <a:lstStyle/>
          <a:p>
            <a:r>
              <a:rPr lang="en-US" sz="1600" b="1" dirty="0">
                <a:latin typeface="Verdana"/>
                <a:ea typeface="Verdana"/>
                <a:cs typeface="Verdana" charset="0"/>
              </a:rPr>
              <a:t>Conclusion:</a:t>
            </a:r>
            <a:r>
              <a:rPr lang="en-US" sz="1600" dirty="0">
                <a:latin typeface="Verdana"/>
                <a:ea typeface="Verdana"/>
                <a:cs typeface="Verdana" charset="0"/>
              </a:rPr>
              <a:t> How do the phases of mitosis produce two identical cells</a:t>
            </a:r>
            <a:r>
              <a:rPr lang="en-US" sz="1400" dirty="0">
                <a:latin typeface="Verdana"/>
                <a:ea typeface="Verdana"/>
                <a:cs typeface="Verdana" charset="0"/>
              </a:rPr>
              <a:t>?</a:t>
            </a:r>
            <a:endParaRPr lang="en-US" sz="1400" b="1" dirty="0">
              <a:latin typeface="Verdana"/>
              <a:ea typeface="Verdana"/>
              <a:cs typeface="Verdana" charset="0"/>
            </a:endParaRPr>
          </a:p>
          <a:p>
            <a:endParaRPr lang="en-US" sz="1400" b="1" dirty="0">
              <a:latin typeface="Verdana" charset="0"/>
              <a:ea typeface="Verdana" charset="0"/>
              <a:cs typeface="Verdana" charset="0"/>
            </a:endParaRPr>
          </a:p>
          <a:p>
            <a:pPr marL="753745" indent="-753745"/>
            <a:r>
              <a:rPr lang="en-US" sz="1400" b="1" u="sng" dirty="0">
                <a:latin typeface="Verdana" charset="0"/>
                <a:ea typeface="Verdana" charset="0"/>
                <a:cs typeface="Verdana" charset="0"/>
              </a:rPr>
              <a:t>C</a:t>
            </a:r>
            <a:r>
              <a:rPr lang="en-US" sz="1400" b="1" dirty="0">
                <a:latin typeface="Verdana" charset="0"/>
                <a:ea typeface="Verdana" charset="0"/>
                <a:cs typeface="Verdana" charset="0"/>
              </a:rPr>
              <a:t>laim:</a:t>
            </a:r>
          </a:p>
          <a:p>
            <a:pPr marL="753745" indent="-753745"/>
            <a:endParaRPr lang="en-US" sz="1400" b="1" dirty="0">
              <a:latin typeface="Verdana" charset="0"/>
              <a:ea typeface="Verdana" charset="0"/>
              <a:cs typeface="Verdana" charset="0"/>
            </a:endParaRPr>
          </a:p>
          <a:p>
            <a:pPr marL="753745" indent="-753745"/>
            <a:endParaRPr lang="en-US" sz="1400"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E</a:t>
            </a:r>
            <a:r>
              <a:rPr lang="en-US" sz="1400" b="1" dirty="0">
                <a:latin typeface="Verdana" charset="0"/>
                <a:ea typeface="Verdana" charset="0"/>
                <a:cs typeface="Verdana" charset="0"/>
              </a:rPr>
              <a:t>vidence: </a:t>
            </a: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endParaRPr lang="en-US" sz="1400" b="1" u="sng" dirty="0">
              <a:latin typeface="Verdana" charset="0"/>
              <a:ea typeface="Verdana" charset="0"/>
              <a:cs typeface="Verdana" charset="0"/>
            </a:endParaRPr>
          </a:p>
          <a:p>
            <a:r>
              <a:rPr lang="en-US" sz="1400" b="1" u="sng" dirty="0">
                <a:latin typeface="Verdana" charset="0"/>
                <a:ea typeface="Verdana" charset="0"/>
                <a:cs typeface="Verdana" charset="0"/>
              </a:rPr>
              <a:t>R</a:t>
            </a:r>
            <a:r>
              <a:rPr lang="en-US" sz="1400" b="1" dirty="0">
                <a:latin typeface="Verdana" charset="0"/>
                <a:ea typeface="Verdana" charset="0"/>
                <a:cs typeface="Verdana" charset="0"/>
              </a:rPr>
              <a:t>easoning</a:t>
            </a:r>
            <a:r>
              <a:rPr lang="en-US" dirty="0"/>
              <a:t>:</a:t>
            </a:r>
            <a:endParaRPr lang="en-US" sz="1600" dirty="0"/>
          </a:p>
        </p:txBody>
      </p:sp>
      <p:sp>
        <p:nvSpPr>
          <p:cNvPr id="6" name="TextBox 5">
            <a:extLst>
              <a:ext uri="{FF2B5EF4-FFF2-40B4-BE49-F238E27FC236}">
                <a16:creationId xmlns:a16="http://schemas.microsoft.com/office/drawing/2014/main" id="{9101458D-2112-44F8-A0F1-9D798967C1E9}"/>
              </a:ext>
            </a:extLst>
          </p:cNvPr>
          <p:cNvSpPr txBox="1"/>
          <p:nvPr/>
        </p:nvSpPr>
        <p:spPr>
          <a:xfrm>
            <a:off x="324851" y="5364608"/>
            <a:ext cx="7096365" cy="4431983"/>
          </a:xfrm>
          <a:prstGeom prst="rect">
            <a:avLst/>
          </a:prstGeom>
          <a:noFill/>
        </p:spPr>
        <p:txBody>
          <a:bodyPr wrap="square" rtlCol="0">
            <a:spAutoFit/>
          </a:bodyPr>
          <a:lstStyle/>
          <a:p>
            <a:r>
              <a:rPr lang="en-US" sz="1600" b="1" dirty="0">
                <a:latin typeface="Verdana" charset="0"/>
                <a:ea typeface="Verdana" charset="0"/>
                <a:cs typeface="Verdana" charset="0"/>
              </a:rPr>
              <a:t>Reflections:</a:t>
            </a:r>
          </a:p>
          <a:p>
            <a:endParaRPr lang="en-US" sz="1400" b="1"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How does the genetic information of the parent cell relate to the genetic information of the daughter cell?</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What occurs during cytokinesis? (Hint: </a:t>
            </a:r>
            <a:r>
              <a:rPr lang="en-US" sz="1400" i="1" dirty="0" err="1">
                <a:latin typeface="Verdana" charset="0"/>
                <a:ea typeface="Verdana" charset="0"/>
                <a:cs typeface="Verdana" charset="0"/>
              </a:rPr>
              <a:t>cyto</a:t>
            </a:r>
            <a:r>
              <a:rPr lang="en-US" sz="1400" i="1" dirty="0">
                <a:latin typeface="Verdana" charset="0"/>
                <a:ea typeface="Verdana" charset="0"/>
                <a:cs typeface="Verdana" charset="0"/>
              </a:rPr>
              <a:t>-</a:t>
            </a:r>
            <a:r>
              <a:rPr lang="en-US" sz="1400" dirty="0">
                <a:latin typeface="Verdana" charset="0"/>
                <a:ea typeface="Verdana" charset="0"/>
                <a:cs typeface="Verdana" charset="0"/>
              </a:rPr>
              <a:t> translates to cytoplasm and -</a:t>
            </a:r>
            <a:r>
              <a:rPr lang="en-US" sz="1400" i="1" dirty="0">
                <a:latin typeface="Verdana" charset="0"/>
                <a:ea typeface="Verdana" charset="0"/>
                <a:cs typeface="Verdana" charset="0"/>
              </a:rPr>
              <a:t>kinesis</a:t>
            </a:r>
            <a:r>
              <a:rPr lang="en-US" sz="1400" dirty="0">
                <a:latin typeface="Verdana" charset="0"/>
                <a:ea typeface="Verdana" charset="0"/>
                <a:cs typeface="Verdana" charset="0"/>
              </a:rPr>
              <a:t> means to separate.)</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r>
              <a:rPr lang="en-US" sz="1400" dirty="0">
                <a:latin typeface="Verdana" charset="0"/>
                <a:ea typeface="Verdana" charset="0"/>
                <a:cs typeface="Verdana" charset="0"/>
              </a:rPr>
              <a:t>Prophase is the most commonly observed phase of mitosis. Why do you think this is?</a:t>
            </a: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a:p>
            <a:pPr marL="342900" indent="-342900">
              <a:buAutoNum type="arabicPeriod"/>
            </a:pPr>
            <a:endParaRPr lang="en-US" sz="1400" dirty="0">
              <a:latin typeface="Verdana" charset="0"/>
              <a:ea typeface="Verdana" charset="0"/>
              <a:cs typeface="Verdana" charset="0"/>
            </a:endParaRPr>
          </a:p>
        </p:txBody>
      </p:sp>
    </p:spTree>
    <p:extLst>
      <p:ext uri="{BB962C8B-B14F-4D97-AF65-F5344CB8AC3E}">
        <p14:creationId xmlns:p14="http://schemas.microsoft.com/office/powerpoint/2010/main" val="287222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FF005-D537-48B4-A287-63A40F4ADB69}"/>
              </a:ext>
            </a:extLst>
          </p:cNvPr>
          <p:cNvSpPr>
            <a:spLocks noGrp="1"/>
          </p:cNvSpPr>
          <p:nvPr>
            <p:ph type="body" sz="quarter" idx="12"/>
          </p:nvPr>
        </p:nvSpPr>
        <p:spPr/>
        <p:txBody>
          <a:bodyPr/>
          <a:lstStyle/>
          <a:p>
            <a:r>
              <a:rPr lang="en-US" dirty="0"/>
              <a:t>Mitosis Teacher Answer Key</a:t>
            </a:r>
          </a:p>
        </p:txBody>
      </p:sp>
      <p:sp>
        <p:nvSpPr>
          <p:cNvPr id="3" name="TextBox 2">
            <a:extLst>
              <a:ext uri="{FF2B5EF4-FFF2-40B4-BE49-F238E27FC236}">
                <a16:creationId xmlns:a16="http://schemas.microsoft.com/office/drawing/2014/main" id="{4E9B32BF-1898-4270-8C6F-AB47798E5AC4}"/>
              </a:ext>
            </a:extLst>
          </p:cNvPr>
          <p:cNvSpPr txBox="1"/>
          <p:nvPr/>
        </p:nvSpPr>
        <p:spPr>
          <a:xfrm>
            <a:off x="348927" y="654467"/>
            <a:ext cx="5276146" cy="8633133"/>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charset="0"/>
              </a:rPr>
              <a:t>Procedure: </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a:ea typeface="Verdana"/>
                <a:cs typeface="Verdana"/>
              </a:rPr>
              <a:t>It is time for the cell to prepare for mitosis. Double your chromatin (add the rest of the string).</a:t>
            </a: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a:ea typeface="Verdana"/>
              <a:cs typeface="Verdana"/>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The </a:t>
            </a:r>
            <a:r>
              <a:rPr lang="en-US" sz="1400" b="1" dirty="0">
                <a:latin typeface="Verdana" panose="020B0604030504040204" pitchFamily="34" charset="0"/>
                <a:ea typeface="Verdana" panose="020B0604030504040204" pitchFamily="34" charset="0"/>
                <a:cs typeface="Verdana" charset="0"/>
              </a:rPr>
              <a:t>prophase</a:t>
            </a:r>
            <a:r>
              <a:rPr lang="en-US" sz="1400" dirty="0">
                <a:latin typeface="Verdana" panose="020B0604030504040204" pitchFamily="34" charset="0"/>
                <a:ea typeface="Verdana" panose="020B0604030504040204" pitchFamily="34" charset="0"/>
                <a:cs typeface="Verdana" charset="0"/>
              </a:rPr>
              <a:t> stage of cell division begins when the loose chromatin packs together into </a:t>
            </a:r>
            <a:r>
              <a:rPr lang="en-US" sz="1400" b="1" dirty="0">
                <a:latin typeface="Verdana" panose="020B0604030504040204" pitchFamily="34" charset="0"/>
                <a:ea typeface="Verdana" panose="020B0604030504040204" pitchFamily="34" charset="0"/>
                <a:cs typeface="Verdana" charset="0"/>
              </a:rPr>
              <a:t>chromatids</a:t>
            </a:r>
            <a:r>
              <a:rPr lang="en-US" sz="1400" dirty="0">
                <a:latin typeface="Verdana" panose="020B0604030504040204" pitchFamily="34" charset="0"/>
                <a:ea typeface="Verdana" panose="020B0604030504040204" pitchFamily="34" charset="0"/>
                <a:cs typeface="Verdana" charset="0"/>
              </a:rPr>
              <a:t>. Your pipe cleaners will represent chromatids, Replace the loose string with your pieces of pipe cleaner color on your paper plate. </a:t>
            </a:r>
          </a:p>
          <a:p>
            <a:pPr marL="342900" indent="-342900">
              <a:spcAft>
                <a:spcPts val="600"/>
              </a:spcAft>
              <a:buFont typeface="+mj-lt"/>
              <a:buAutoNum type="arabicPeriod" startAt="4"/>
            </a:pPr>
            <a:r>
              <a:rPr lang="en-US" sz="1400" dirty="0">
                <a:latin typeface="Verdana"/>
                <a:ea typeface="Verdana"/>
                <a:cs typeface="Verdana"/>
              </a:rPr>
              <a:t>Make pairs of the same color and length and twist each pair together to make an “X” shape. The DNA has now formed into </a:t>
            </a:r>
            <a:r>
              <a:rPr lang="en-US" sz="1400" b="1" dirty="0">
                <a:latin typeface="Verdana"/>
                <a:ea typeface="Verdana"/>
                <a:cs typeface="Verdana"/>
              </a:rPr>
              <a:t>chromosome</a:t>
            </a:r>
            <a:r>
              <a:rPr lang="en-US" sz="1400" dirty="0">
                <a:latin typeface="Verdana"/>
                <a:ea typeface="Verdana"/>
                <a:cs typeface="Verdana"/>
              </a:rPr>
              <a:t>: two chromatids connected in the middle.</a:t>
            </a:r>
          </a:p>
          <a:p>
            <a:pPr marL="342900" indent="-342900">
              <a:spcAft>
                <a:spcPts val="600"/>
              </a:spcAft>
              <a:buFont typeface="+mj-lt"/>
              <a:buAutoNum type="arabicPeriod" startAt="4"/>
            </a:pPr>
            <a:r>
              <a:rPr lang="en-US" sz="1400" dirty="0">
                <a:latin typeface="Verdana"/>
                <a:ea typeface="Verdana"/>
                <a:cs typeface="Verdana"/>
              </a:rPr>
              <a:t>Remove the nuclear membrane (yarn).</a:t>
            </a: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colored pencils to sketch the result of the prophase stage at the right. </a:t>
            </a: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During the </a:t>
            </a:r>
            <a:r>
              <a:rPr lang="en-US" sz="1400" b="1" dirty="0">
                <a:latin typeface="Verdana" panose="020B0604030504040204" pitchFamily="34" charset="0"/>
                <a:ea typeface="Verdana" panose="020B0604030504040204" pitchFamily="34" charset="0"/>
                <a:cs typeface="Verdana" charset="0"/>
              </a:rPr>
              <a:t>metaphase</a:t>
            </a:r>
            <a:r>
              <a:rPr lang="en-US" sz="1400" dirty="0">
                <a:latin typeface="Verdana" panose="020B0604030504040204" pitchFamily="34" charset="0"/>
                <a:ea typeface="Verdana" panose="020B0604030504040204" pitchFamily="34" charset="0"/>
                <a:cs typeface="Verdana" charset="0"/>
              </a:rPr>
              <a:t> stage of cell division, the chromosomes line up in the middle of the cell.  Line up your chromosomes so that, if there was an imaginary line running through the middle of the cell, one chromatid would be on either half.</a:t>
            </a: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a:p>
            <a:pPr marL="342900" indent="-342900">
              <a:spcAft>
                <a:spcPts val="600"/>
              </a:spcAft>
              <a:buFont typeface="+mj-lt"/>
              <a:buAutoNum type="arabicPeriod" startAt="4"/>
            </a:pPr>
            <a:r>
              <a:rPr lang="en-US" sz="1400" dirty="0">
                <a:latin typeface="Verdana" panose="020B0604030504040204" pitchFamily="34" charset="0"/>
                <a:ea typeface="Verdana" panose="020B0604030504040204" pitchFamily="34" charset="0"/>
                <a:cs typeface="Verdana" charset="0"/>
              </a:rPr>
              <a:t>Use the colored pencils to illustrate metaphase. </a:t>
            </a:r>
          </a:p>
          <a:p>
            <a:pPr marL="342900" indent="-342900">
              <a:buFont typeface="+mj-lt"/>
              <a:buAutoNum type="arabicPeriod" startAt="4"/>
            </a:pPr>
            <a:endParaRPr lang="en-US" sz="1400" dirty="0">
              <a:latin typeface="Verdana" panose="020B0604030504040204" pitchFamily="34" charset="0"/>
              <a:ea typeface="Verdana" panose="020B0604030504040204" pitchFamily="34" charset="0"/>
              <a:cs typeface="Verdana" charset="0"/>
            </a:endParaRPr>
          </a:p>
        </p:txBody>
      </p:sp>
      <p:grpSp>
        <p:nvGrpSpPr>
          <p:cNvPr id="48" name="Group 47">
            <a:extLst>
              <a:ext uri="{FF2B5EF4-FFF2-40B4-BE49-F238E27FC236}">
                <a16:creationId xmlns:a16="http://schemas.microsoft.com/office/drawing/2014/main" id="{1A85C736-FFEF-DF4C-8037-700352AA7F45}"/>
              </a:ext>
            </a:extLst>
          </p:cNvPr>
          <p:cNvGrpSpPr/>
          <p:nvPr/>
        </p:nvGrpSpPr>
        <p:grpSpPr>
          <a:xfrm>
            <a:off x="5794227" y="2083881"/>
            <a:ext cx="1681028" cy="7111856"/>
            <a:chOff x="5888356" y="1197881"/>
            <a:chExt cx="1681028" cy="7111856"/>
          </a:xfrm>
        </p:grpSpPr>
        <p:sp>
          <p:nvSpPr>
            <p:cNvPr id="26" name="Oval 25">
              <a:extLst>
                <a:ext uri="{FF2B5EF4-FFF2-40B4-BE49-F238E27FC236}">
                  <a16:creationId xmlns:a16="http://schemas.microsoft.com/office/drawing/2014/main" id="{184F9B9A-63D7-9C4F-BA67-33566656B6EC}"/>
                </a:ext>
              </a:extLst>
            </p:cNvPr>
            <p:cNvSpPr>
              <a:spLocks noChangeAspect="1"/>
            </p:cNvSpPr>
            <p:nvPr/>
          </p:nvSpPr>
          <p:spPr>
            <a:xfrm>
              <a:off x="5953944" y="5114119"/>
              <a:ext cx="1615440" cy="9242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3D8D79-1138-0146-ABFA-EE75934EB286}"/>
                </a:ext>
              </a:extLst>
            </p:cNvPr>
            <p:cNvGrpSpPr/>
            <p:nvPr/>
          </p:nvGrpSpPr>
          <p:grpSpPr>
            <a:xfrm>
              <a:off x="5888356" y="1197881"/>
              <a:ext cx="1657033" cy="7111856"/>
              <a:chOff x="5888356" y="1197881"/>
              <a:chExt cx="1657033" cy="7111856"/>
            </a:xfrm>
          </p:grpSpPr>
          <p:sp>
            <p:nvSpPr>
              <p:cNvPr id="4" name="Oval 3">
                <a:extLst>
                  <a:ext uri="{FF2B5EF4-FFF2-40B4-BE49-F238E27FC236}">
                    <a16:creationId xmlns:a16="http://schemas.microsoft.com/office/drawing/2014/main" id="{FA4F91C6-A2E9-3D44-BF36-51B409E6E721}"/>
                  </a:ext>
                </a:extLst>
              </p:cNvPr>
              <p:cNvSpPr>
                <a:spLocks noChangeAspect="1"/>
              </p:cNvSpPr>
              <p:nvPr/>
            </p:nvSpPr>
            <p:spPr>
              <a:xfrm>
                <a:off x="6258744" y="119788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B292FEF-E6BB-2846-9E04-796292FE3A07}"/>
                  </a:ext>
                </a:extLst>
              </p:cNvPr>
              <p:cNvCxnSpPr/>
              <p:nvPr/>
            </p:nvCxnSpPr>
            <p:spPr>
              <a:xfrm>
                <a:off x="6752738" y="25926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91CC0E6-F74F-5043-B1E3-9C42FAC2C17F}"/>
                  </a:ext>
                </a:extLst>
              </p:cNvPr>
              <p:cNvSpPr>
                <a:spLocks noChangeAspect="1"/>
              </p:cNvSpPr>
              <p:nvPr/>
            </p:nvSpPr>
            <p:spPr>
              <a:xfrm>
                <a:off x="6248145" y="311883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2445F97-023C-9349-A7BA-54A30F7DD566}"/>
                  </a:ext>
                </a:extLst>
              </p:cNvPr>
              <p:cNvCxnSpPr/>
              <p:nvPr/>
            </p:nvCxnSpPr>
            <p:spPr>
              <a:xfrm>
                <a:off x="6714373" y="4539004"/>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30DC3A-80D0-5643-9E13-6541AF41CB29}"/>
                  </a:ext>
                </a:extLst>
              </p:cNvPr>
              <p:cNvCxnSpPr/>
              <p:nvPr/>
            </p:nvCxnSpPr>
            <p:spPr>
              <a:xfrm>
                <a:off x="6714373" y="6401487"/>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FAD436C4-E98D-B444-86E6-8C6F2D586EA1}"/>
                  </a:ext>
                </a:extLst>
              </p:cNvPr>
              <p:cNvSpPr>
                <a:spLocks noChangeAspect="1"/>
              </p:cNvSpPr>
              <p:nvPr/>
            </p:nvSpPr>
            <p:spPr>
              <a:xfrm>
                <a:off x="5888356" y="6900083"/>
                <a:ext cx="1657033" cy="972984"/>
              </a:xfrm>
              <a:custGeom>
                <a:avLst/>
                <a:gdLst>
                  <a:gd name="connsiteX0" fmla="*/ 1225176 w 1657033"/>
                  <a:gd name="connsiteY0" fmla="*/ 0 h 901433"/>
                  <a:gd name="connsiteX1" fmla="*/ 1657033 w 1657033"/>
                  <a:gd name="connsiteY1" fmla="*/ 431857 h 901433"/>
                  <a:gd name="connsiteX2" fmla="*/ 1225176 w 1657033"/>
                  <a:gd name="connsiteY2" fmla="*/ 863714 h 901433"/>
                  <a:gd name="connsiteX3" fmla="*/ 867074 w 1657033"/>
                  <a:gd name="connsiteY3" fmla="*/ 673312 h 901433"/>
                  <a:gd name="connsiteX4" fmla="*/ 836309 w 1657033"/>
                  <a:gd name="connsiteY4" fmla="*/ 616632 h 901433"/>
                  <a:gd name="connsiteX5" fmla="*/ 829777 w 1657033"/>
                  <a:gd name="connsiteY5" fmla="*/ 637674 h 901433"/>
                  <a:gd name="connsiteX6" fmla="*/ 431857 w 1657033"/>
                  <a:gd name="connsiteY6" fmla="*/ 901433 h 901433"/>
                  <a:gd name="connsiteX7" fmla="*/ 0 w 1657033"/>
                  <a:gd name="connsiteY7" fmla="*/ 469576 h 901433"/>
                  <a:gd name="connsiteX8" fmla="*/ 431857 w 1657033"/>
                  <a:gd name="connsiteY8" fmla="*/ 37719 h 901433"/>
                  <a:gd name="connsiteX9" fmla="*/ 789960 w 1657033"/>
                  <a:gd name="connsiteY9" fmla="*/ 228121 h 901433"/>
                  <a:gd name="connsiteX10" fmla="*/ 820725 w 1657033"/>
                  <a:gd name="connsiteY10" fmla="*/ 284801 h 901433"/>
                  <a:gd name="connsiteX11" fmla="*/ 827257 w 1657033"/>
                  <a:gd name="connsiteY11" fmla="*/ 263759 h 901433"/>
                  <a:gd name="connsiteX12" fmla="*/ 1225176 w 1657033"/>
                  <a:gd name="connsiteY12" fmla="*/ 0 h 90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7033" h="901433">
                    <a:moveTo>
                      <a:pt x="1225176" y="0"/>
                    </a:moveTo>
                    <a:cubicBezTo>
                      <a:pt x="1463684" y="0"/>
                      <a:pt x="1657033" y="193349"/>
                      <a:pt x="1657033" y="431857"/>
                    </a:cubicBezTo>
                    <a:cubicBezTo>
                      <a:pt x="1657033" y="670365"/>
                      <a:pt x="1463684" y="863714"/>
                      <a:pt x="1225176" y="863714"/>
                    </a:cubicBezTo>
                    <a:cubicBezTo>
                      <a:pt x="1076109" y="863714"/>
                      <a:pt x="944681" y="788187"/>
                      <a:pt x="867074" y="673312"/>
                    </a:cubicBezTo>
                    <a:lnTo>
                      <a:pt x="836309" y="616632"/>
                    </a:lnTo>
                    <a:lnTo>
                      <a:pt x="829777" y="637674"/>
                    </a:lnTo>
                    <a:cubicBezTo>
                      <a:pt x="764217" y="792674"/>
                      <a:pt x="610738" y="901433"/>
                      <a:pt x="431857" y="901433"/>
                    </a:cubicBezTo>
                    <a:cubicBezTo>
                      <a:pt x="193349" y="901433"/>
                      <a:pt x="0" y="708084"/>
                      <a:pt x="0" y="469576"/>
                    </a:cubicBezTo>
                    <a:cubicBezTo>
                      <a:pt x="0" y="231068"/>
                      <a:pt x="193349" y="37719"/>
                      <a:pt x="431857" y="37719"/>
                    </a:cubicBezTo>
                    <a:cubicBezTo>
                      <a:pt x="580925" y="37719"/>
                      <a:pt x="712352" y="113246"/>
                      <a:pt x="789960" y="228121"/>
                    </a:cubicBezTo>
                    <a:lnTo>
                      <a:pt x="820725" y="284801"/>
                    </a:lnTo>
                    <a:lnTo>
                      <a:pt x="827257" y="263759"/>
                    </a:lnTo>
                    <a:cubicBezTo>
                      <a:pt x="892816" y="108759"/>
                      <a:pt x="1046295" y="0"/>
                      <a:pt x="1225176"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35C5E8D-B5F9-4740-971A-554EE73F2D1A}"/>
                  </a:ext>
                </a:extLst>
              </p:cNvPr>
              <p:cNvSpPr/>
              <p:nvPr/>
            </p:nvSpPr>
            <p:spPr>
              <a:xfrm>
                <a:off x="6189122" y="2284910"/>
                <a:ext cx="1127232"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Prophase</a:t>
                </a:r>
                <a:endParaRPr lang="en-US" sz="1400" dirty="0"/>
              </a:p>
            </p:txBody>
          </p:sp>
          <p:sp>
            <p:nvSpPr>
              <p:cNvPr id="44" name="Rectangle 43">
                <a:extLst>
                  <a:ext uri="{FF2B5EF4-FFF2-40B4-BE49-F238E27FC236}">
                    <a16:creationId xmlns:a16="http://schemas.microsoft.com/office/drawing/2014/main" id="{121D1036-DAD4-DD4A-A15D-76B8BADFA743}"/>
                  </a:ext>
                </a:extLst>
              </p:cNvPr>
              <p:cNvSpPr/>
              <p:nvPr/>
            </p:nvSpPr>
            <p:spPr>
              <a:xfrm>
                <a:off x="6165160" y="4231227"/>
                <a:ext cx="1273105"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Metaphase</a:t>
                </a:r>
                <a:endParaRPr lang="en-US" sz="1400" dirty="0"/>
              </a:p>
            </p:txBody>
          </p:sp>
          <p:sp>
            <p:nvSpPr>
              <p:cNvPr id="45" name="Rectangle 44">
                <a:extLst>
                  <a:ext uri="{FF2B5EF4-FFF2-40B4-BE49-F238E27FC236}">
                    <a16:creationId xmlns:a16="http://schemas.microsoft.com/office/drawing/2014/main" id="{85DA1827-3FB8-1F47-B14E-59FDA08954C1}"/>
                  </a:ext>
                </a:extLst>
              </p:cNvPr>
              <p:cNvSpPr/>
              <p:nvPr/>
            </p:nvSpPr>
            <p:spPr>
              <a:xfrm>
                <a:off x="6165160" y="6070517"/>
                <a:ext cx="1170513"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Anaphase</a:t>
                </a:r>
                <a:endParaRPr lang="en-US" sz="1200" dirty="0"/>
              </a:p>
            </p:txBody>
          </p:sp>
          <p:sp>
            <p:nvSpPr>
              <p:cNvPr id="46" name="Rectangle 45">
                <a:extLst>
                  <a:ext uri="{FF2B5EF4-FFF2-40B4-BE49-F238E27FC236}">
                    <a16:creationId xmlns:a16="http://schemas.microsoft.com/office/drawing/2014/main" id="{4B9A0CBB-E223-F34A-9FD5-6692EBD1D6CA}"/>
                  </a:ext>
                </a:extLst>
              </p:cNvPr>
              <p:cNvSpPr/>
              <p:nvPr/>
            </p:nvSpPr>
            <p:spPr>
              <a:xfrm>
                <a:off x="6189122" y="8001960"/>
                <a:ext cx="1207382" cy="307777"/>
              </a:xfrm>
              <a:prstGeom prst="rect">
                <a:avLst/>
              </a:prstGeom>
            </p:spPr>
            <p:txBody>
              <a:bodyPr wrap="none">
                <a:spAutoFit/>
              </a:bodyPr>
              <a:lstStyle/>
              <a:p>
                <a:r>
                  <a:rPr lang="en-US" sz="1400" b="1" dirty="0">
                    <a:latin typeface="Verdana" panose="020B0604030504040204" pitchFamily="34" charset="0"/>
                    <a:ea typeface="Verdana" panose="020B0604030504040204" pitchFamily="34" charset="0"/>
                    <a:cs typeface="Verdana" charset="0"/>
                  </a:rPr>
                  <a:t>Telophase</a:t>
                </a:r>
                <a:endParaRPr lang="en-US" sz="1400" dirty="0"/>
              </a:p>
            </p:txBody>
          </p:sp>
        </p:grpSp>
      </p:grpSp>
      <p:sp>
        <p:nvSpPr>
          <p:cNvPr id="50" name="TextBox 49">
            <a:extLst>
              <a:ext uri="{FF2B5EF4-FFF2-40B4-BE49-F238E27FC236}">
                <a16:creationId xmlns:a16="http://schemas.microsoft.com/office/drawing/2014/main" id="{9B4EF471-0B74-1E4E-BDCD-29E17899BE8C}"/>
              </a:ext>
            </a:extLst>
          </p:cNvPr>
          <p:cNvSpPr txBox="1"/>
          <p:nvPr/>
        </p:nvSpPr>
        <p:spPr>
          <a:xfrm>
            <a:off x="6094993" y="1391419"/>
            <a:ext cx="1184940" cy="523220"/>
          </a:xfrm>
          <a:prstGeom prst="rect">
            <a:avLst/>
          </a:prstGeom>
          <a:noFill/>
        </p:spPr>
        <p:txBody>
          <a:bodyPr wrap="non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Stages of </a:t>
            </a:r>
          </a:p>
          <a:p>
            <a:pPr algn="ctr"/>
            <a:r>
              <a:rPr lang="en-US" sz="1400" b="1" dirty="0">
                <a:latin typeface="Verdana" panose="020B0604030504040204" pitchFamily="34" charset="0"/>
                <a:ea typeface="Verdana" panose="020B0604030504040204" pitchFamily="34" charset="0"/>
                <a:cs typeface="Verdana" panose="020B0604030504040204" pitchFamily="34" charset="0"/>
              </a:rPr>
              <a:t>Mitosis</a:t>
            </a:r>
          </a:p>
        </p:txBody>
      </p:sp>
      <p:sp>
        <p:nvSpPr>
          <p:cNvPr id="19" name="Rectangle: Rounded Corners 5">
            <a:extLst>
              <a:ext uri="{FF2B5EF4-FFF2-40B4-BE49-F238E27FC236}">
                <a16:creationId xmlns:a16="http://schemas.microsoft.com/office/drawing/2014/main" id="{3FA5F918-C919-4E42-A482-F11CADB44CEB}"/>
              </a:ext>
            </a:extLst>
          </p:cNvPr>
          <p:cNvSpPr/>
          <p:nvPr/>
        </p:nvSpPr>
        <p:spPr>
          <a:xfrm>
            <a:off x="425900" y="1554822"/>
            <a:ext cx="5122200" cy="2285252"/>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Check for Understanding: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What stage has the cell been in up to this point? How can you tell?</a:t>
            </a:r>
            <a:endParaRPr kumimoji="0" lang="en-US" sz="14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2EC6A581-81AC-47E1-854D-13C8E9A72CF9}"/>
              </a:ext>
            </a:extLst>
          </p:cNvPr>
          <p:cNvCxnSpPr>
            <a:cxnSpLocks/>
          </p:cNvCxnSpPr>
          <p:nvPr/>
        </p:nvCxnSpPr>
        <p:spPr>
          <a:xfrm>
            <a:off x="1591609" y="8292740"/>
            <a:ext cx="2671482" cy="125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B3F87AB0-5D2A-4F8F-B99B-491F4A92B088}"/>
              </a:ext>
            </a:extLst>
          </p:cNvPr>
          <p:cNvSpPr/>
          <p:nvPr/>
        </p:nvSpPr>
        <p:spPr>
          <a:xfrm>
            <a:off x="1794809" y="8222337"/>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C0F97F-FC48-47EA-A977-558859A86D4F}"/>
              </a:ext>
            </a:extLst>
          </p:cNvPr>
          <p:cNvSpPr/>
          <p:nvPr/>
        </p:nvSpPr>
        <p:spPr>
          <a:xfrm flipH="1">
            <a:off x="2440268" y="8200865"/>
            <a:ext cx="508000" cy="94877"/>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4A95222-B74C-46E1-81A9-09A3BC18E4E7}"/>
              </a:ext>
            </a:extLst>
          </p:cNvPr>
          <p:cNvSpPr/>
          <p:nvPr/>
        </p:nvSpPr>
        <p:spPr>
          <a:xfrm>
            <a:off x="3091560" y="8236896"/>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1BAF558-1F36-47E7-9ACE-1894AE18AA9E}"/>
              </a:ext>
            </a:extLst>
          </p:cNvPr>
          <p:cNvSpPr/>
          <p:nvPr/>
        </p:nvSpPr>
        <p:spPr>
          <a:xfrm>
            <a:off x="3554033" y="8237828"/>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CDF4C0D-2656-4B71-AA3D-46110C8DD2AC}"/>
              </a:ext>
            </a:extLst>
          </p:cNvPr>
          <p:cNvSpPr/>
          <p:nvPr/>
        </p:nvSpPr>
        <p:spPr>
          <a:xfrm flipV="1">
            <a:off x="1794809" y="8289793"/>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4E6E020C-4928-4CD8-95C9-98357871624C}"/>
              </a:ext>
            </a:extLst>
          </p:cNvPr>
          <p:cNvSpPr/>
          <p:nvPr/>
        </p:nvSpPr>
        <p:spPr>
          <a:xfrm flipH="1" flipV="1">
            <a:off x="2440268" y="8292795"/>
            <a:ext cx="508000" cy="70403"/>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E30B93A7-998C-404D-A68A-D7B6ACB4EAD9}"/>
              </a:ext>
            </a:extLst>
          </p:cNvPr>
          <p:cNvSpPr/>
          <p:nvPr/>
        </p:nvSpPr>
        <p:spPr>
          <a:xfrm flipV="1">
            <a:off x="3091560" y="8304352"/>
            <a:ext cx="389656" cy="55844"/>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E2F34BB-B37E-4057-AE1C-3B533E4F311F}"/>
              </a:ext>
            </a:extLst>
          </p:cNvPr>
          <p:cNvSpPr/>
          <p:nvPr/>
        </p:nvSpPr>
        <p:spPr>
          <a:xfrm flipV="1">
            <a:off x="3554033" y="8305284"/>
            <a:ext cx="370479" cy="91876"/>
          </a:xfrm>
          <a:custGeom>
            <a:avLst/>
            <a:gdLst>
              <a:gd name="connsiteX0" fmla="*/ 0 w 508000"/>
              <a:gd name="connsiteY0" fmla="*/ 10625 h 70403"/>
              <a:gd name="connsiteX1" fmla="*/ 197223 w 508000"/>
              <a:gd name="connsiteY1" fmla="*/ 4648 h 70403"/>
              <a:gd name="connsiteX2" fmla="*/ 274917 w 508000"/>
              <a:gd name="connsiteY2" fmla="*/ 70389 h 70403"/>
              <a:gd name="connsiteX3" fmla="*/ 358588 w 508000"/>
              <a:gd name="connsiteY3" fmla="*/ 10625 h 70403"/>
              <a:gd name="connsiteX4" fmla="*/ 508000 w 508000"/>
              <a:gd name="connsiteY4" fmla="*/ 10625 h 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00" h="70403">
                <a:moveTo>
                  <a:pt x="0" y="10625"/>
                </a:moveTo>
                <a:cubicBezTo>
                  <a:pt x="75702" y="2656"/>
                  <a:pt x="151404" y="-5313"/>
                  <a:pt x="197223" y="4648"/>
                </a:cubicBezTo>
                <a:cubicBezTo>
                  <a:pt x="243043" y="14609"/>
                  <a:pt x="248023" y="69393"/>
                  <a:pt x="274917" y="70389"/>
                </a:cubicBezTo>
                <a:cubicBezTo>
                  <a:pt x="301811" y="71385"/>
                  <a:pt x="319741" y="20586"/>
                  <a:pt x="358588" y="10625"/>
                </a:cubicBezTo>
                <a:cubicBezTo>
                  <a:pt x="397435" y="664"/>
                  <a:pt x="452717" y="5644"/>
                  <a:pt x="508000" y="106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60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8AFAEB4-3D0A-DD4D-AAC5-18807AFF7C82}"/>
              </a:ext>
            </a:extLst>
          </p:cNvPr>
          <p:cNvGraphicFramePr>
            <a:graphicFrameLocks noGrp="1"/>
          </p:cNvGraphicFramePr>
          <p:nvPr>
            <p:extLst>
              <p:ext uri="{D42A27DB-BD31-4B8C-83A1-F6EECF244321}">
                <p14:modId xmlns:p14="http://schemas.microsoft.com/office/powerpoint/2010/main" val="1863198263"/>
              </p:ext>
            </p:extLst>
          </p:nvPr>
        </p:nvGraphicFramePr>
        <p:xfrm>
          <a:off x="564777" y="1807366"/>
          <a:ext cx="6844551" cy="7417919"/>
        </p:xfrm>
        <a:graphic>
          <a:graphicData uri="http://schemas.openxmlformats.org/drawingml/2006/table">
            <a:tbl>
              <a:tblPr firstRow="1" bandRow="1">
                <a:tableStyleId>{5940675A-B579-460E-94D1-54222C63F5DA}</a:tableStyleId>
              </a:tblPr>
              <a:tblGrid>
                <a:gridCol w="2281517">
                  <a:extLst>
                    <a:ext uri="{9D8B030D-6E8A-4147-A177-3AD203B41FA5}">
                      <a16:colId xmlns:a16="http://schemas.microsoft.com/office/drawing/2014/main" val="1360649430"/>
                    </a:ext>
                  </a:extLst>
                </a:gridCol>
                <a:gridCol w="2281517">
                  <a:extLst>
                    <a:ext uri="{9D8B030D-6E8A-4147-A177-3AD203B41FA5}">
                      <a16:colId xmlns:a16="http://schemas.microsoft.com/office/drawing/2014/main" val="3910196240"/>
                    </a:ext>
                  </a:extLst>
                </a:gridCol>
                <a:gridCol w="2281517">
                  <a:extLst>
                    <a:ext uri="{9D8B030D-6E8A-4147-A177-3AD203B41FA5}">
                      <a16:colId xmlns:a16="http://schemas.microsoft.com/office/drawing/2014/main" val="1219971396"/>
                    </a:ext>
                  </a:extLst>
                </a:gridCol>
              </a:tblGrid>
              <a:tr h="523343">
                <a:tc>
                  <a:txBody>
                    <a:bodyPr/>
                    <a:lstStyle/>
                    <a:p>
                      <a:pPr algn="ctr"/>
                      <a:endParaRPr lang="en-US" sz="1400" b="1"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Stage of Mitosis</a:t>
                      </a:r>
                    </a:p>
                  </a:txBody>
                  <a:tcPr anchor="ctr">
                    <a:solidFill>
                      <a:schemeClr val="bg1">
                        <a:lumMod val="85000"/>
                      </a:schemeClr>
                    </a:solidFill>
                  </a:tcPr>
                </a:tc>
                <a:tc>
                  <a:txBody>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Reasoning</a:t>
                      </a:r>
                    </a:p>
                  </a:txBody>
                  <a:tcPr anchor="ctr">
                    <a:solidFill>
                      <a:schemeClr val="bg1">
                        <a:lumMod val="85000"/>
                      </a:schemeClr>
                    </a:solidFill>
                  </a:tcPr>
                </a:tc>
                <a:extLst>
                  <a:ext uri="{0D108BD9-81ED-4DB2-BD59-A6C34878D82A}">
                    <a16:rowId xmlns:a16="http://schemas.microsoft.com/office/drawing/2014/main" val="63654850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solidFill>
                            <a:srgbClr val="FF0000"/>
                          </a:solidFill>
                        </a:rPr>
                        <a:t>Anaphase</a:t>
                      </a:r>
                    </a:p>
                  </a:txBody>
                  <a:tcPr anchor="ctr"/>
                </a:tc>
                <a:tc>
                  <a:txBody>
                    <a:bodyPr/>
                    <a:lstStyle/>
                    <a:p>
                      <a:pPr algn="ctr"/>
                      <a:r>
                        <a:rPr lang="en-US" dirty="0">
                          <a:solidFill>
                            <a:srgbClr val="FF0000"/>
                          </a:solidFill>
                        </a:rPr>
                        <a:t>Chromosomes are moving away from each other to opposite poles. </a:t>
                      </a:r>
                    </a:p>
                  </a:txBody>
                  <a:tcPr anchor="ctr"/>
                </a:tc>
                <a:extLst>
                  <a:ext uri="{0D108BD9-81ED-4DB2-BD59-A6C34878D82A}">
                    <a16:rowId xmlns:a16="http://schemas.microsoft.com/office/drawing/2014/main" val="2894944732"/>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solidFill>
                            <a:srgbClr val="FF0000"/>
                          </a:solidFill>
                        </a:rPr>
                        <a:t>Prophase</a:t>
                      </a:r>
                    </a:p>
                  </a:txBody>
                  <a:tcPr anchor="ct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lang="en-US" dirty="0">
                          <a:solidFill>
                            <a:srgbClr val="FF0000"/>
                          </a:solidFill>
                        </a:rPr>
                        <a:t>Chromatin is packing into chromosomes</a:t>
                      </a:r>
                    </a:p>
                  </a:txBody>
                  <a:tcPr anchor="ctr"/>
                </a:tc>
                <a:extLst>
                  <a:ext uri="{0D108BD9-81ED-4DB2-BD59-A6C34878D82A}">
                    <a16:rowId xmlns:a16="http://schemas.microsoft.com/office/drawing/2014/main" val="2801751300"/>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solidFill>
                            <a:srgbClr val="FF0000"/>
                          </a:solidFill>
                        </a:rPr>
                        <a:t>Telophase</a:t>
                      </a:r>
                    </a:p>
                  </a:txBody>
                  <a:tcPr anchor="ctr"/>
                </a:tc>
                <a:tc>
                  <a:txBody>
                    <a:bodyPr/>
                    <a:lstStyle/>
                    <a:p>
                      <a:pPr algn="ctr"/>
                      <a:r>
                        <a:rPr lang="en-US" dirty="0">
                          <a:solidFill>
                            <a:srgbClr val="FF0000"/>
                          </a:solidFill>
                        </a:rPr>
                        <a:t>You can begin to see two separate cells forming during the cytokinesis process. </a:t>
                      </a:r>
                    </a:p>
                  </a:txBody>
                  <a:tcPr anchor="ctr"/>
                </a:tc>
                <a:extLst>
                  <a:ext uri="{0D108BD9-81ED-4DB2-BD59-A6C34878D82A}">
                    <a16:rowId xmlns:a16="http://schemas.microsoft.com/office/drawing/2014/main" val="3954676199"/>
                  </a:ext>
                </a:extLst>
              </a:tr>
              <a:tr h="523343">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solidFill>
                            <a:srgbClr val="FF0000"/>
                          </a:solidFill>
                        </a:rPr>
                        <a:t>Metaphase</a:t>
                      </a:r>
                    </a:p>
                  </a:txBody>
                  <a:tcPr anchor="ctr"/>
                </a:tc>
                <a:tc>
                  <a:txBody>
                    <a:bodyPr/>
                    <a:lstStyle/>
                    <a:p>
                      <a:pPr algn="ctr"/>
                      <a:r>
                        <a:rPr lang="en-US" dirty="0">
                          <a:solidFill>
                            <a:srgbClr val="FF0000"/>
                          </a:solidFill>
                        </a:rPr>
                        <a:t>Chromosomes are lining up in the center of the cell. </a:t>
                      </a:r>
                    </a:p>
                  </a:txBody>
                  <a:tcPr anchor="ctr"/>
                </a:tc>
                <a:extLst>
                  <a:ext uri="{0D108BD9-81ED-4DB2-BD59-A6C34878D82A}">
                    <a16:rowId xmlns:a16="http://schemas.microsoft.com/office/drawing/2014/main" val="2123665325"/>
                  </a:ext>
                </a:extLst>
              </a:tr>
            </a:tbl>
          </a:graphicData>
        </a:graphic>
      </p:graphicFrame>
      <p:pic>
        <p:nvPicPr>
          <p:cNvPr id="21" name="Picture 20">
            <a:extLst>
              <a:ext uri="{FF2B5EF4-FFF2-40B4-BE49-F238E27FC236}">
                <a16:creationId xmlns:a16="http://schemas.microsoft.com/office/drawing/2014/main" id="{4D9A5AB1-7E01-6941-9CC7-96A0D60B51E6}"/>
              </a:ext>
            </a:extLst>
          </p:cNvPr>
          <p:cNvPicPr>
            <a:picLocks noChangeAspect="1"/>
          </p:cNvPicPr>
          <p:nvPr/>
        </p:nvPicPr>
        <p:blipFill>
          <a:blip r:embed="rId3"/>
          <a:stretch>
            <a:fillRect/>
          </a:stretch>
        </p:blipFill>
        <p:spPr>
          <a:xfrm>
            <a:off x="690976" y="2527180"/>
            <a:ext cx="2037507" cy="1304200"/>
          </a:xfrm>
          <a:prstGeom prst="rect">
            <a:avLst/>
          </a:prstGeom>
        </p:spPr>
      </p:pic>
      <p:cxnSp>
        <p:nvCxnSpPr>
          <p:cNvPr id="24" name="Straight Arrow Connector 23">
            <a:extLst>
              <a:ext uri="{FF2B5EF4-FFF2-40B4-BE49-F238E27FC236}">
                <a16:creationId xmlns:a16="http://schemas.microsoft.com/office/drawing/2014/main" id="{684B6488-E12C-2840-BCF0-17856B0E9270}"/>
              </a:ext>
            </a:extLst>
          </p:cNvPr>
          <p:cNvCxnSpPr>
            <a:cxnSpLocks/>
          </p:cNvCxnSpPr>
          <p:nvPr/>
        </p:nvCxnSpPr>
        <p:spPr>
          <a:xfrm flipH="1" flipV="1">
            <a:off x="1266139" y="3021543"/>
            <a:ext cx="2081591" cy="3223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AB3E3C2-1F94-4841-8999-721544789A64}"/>
              </a:ext>
            </a:extLst>
          </p:cNvPr>
          <p:cNvPicPr>
            <a:picLocks noChangeAspect="1"/>
          </p:cNvPicPr>
          <p:nvPr/>
        </p:nvPicPr>
        <p:blipFill>
          <a:blip r:embed="rId4"/>
          <a:stretch>
            <a:fillRect/>
          </a:stretch>
        </p:blipFill>
        <p:spPr>
          <a:xfrm>
            <a:off x="690977" y="5990645"/>
            <a:ext cx="2002223" cy="1281423"/>
          </a:xfrm>
          <a:prstGeom prst="rect">
            <a:avLst/>
          </a:prstGeom>
        </p:spPr>
      </p:pic>
      <p:pic>
        <p:nvPicPr>
          <p:cNvPr id="28" name="Picture 27">
            <a:extLst>
              <a:ext uri="{FF2B5EF4-FFF2-40B4-BE49-F238E27FC236}">
                <a16:creationId xmlns:a16="http://schemas.microsoft.com/office/drawing/2014/main" id="{F127CD9F-5D93-E446-A7B2-933D555FECDD}"/>
              </a:ext>
            </a:extLst>
          </p:cNvPr>
          <p:cNvPicPr>
            <a:picLocks noChangeAspect="1"/>
          </p:cNvPicPr>
          <p:nvPr/>
        </p:nvPicPr>
        <p:blipFill>
          <a:blip r:embed="rId4"/>
          <a:stretch>
            <a:fillRect/>
          </a:stretch>
        </p:blipFill>
        <p:spPr>
          <a:xfrm>
            <a:off x="690976" y="7746388"/>
            <a:ext cx="2002223" cy="1281423"/>
          </a:xfrm>
          <a:prstGeom prst="rect">
            <a:avLst/>
          </a:prstGeom>
        </p:spPr>
      </p:pic>
      <p:sp>
        <p:nvSpPr>
          <p:cNvPr id="13" name="Left Brace 12">
            <a:extLst>
              <a:ext uri="{FF2B5EF4-FFF2-40B4-BE49-F238E27FC236}">
                <a16:creationId xmlns:a16="http://schemas.microsoft.com/office/drawing/2014/main" id="{8CFADBAF-72A8-FC47-983C-77E5BDC7B051}"/>
              </a:ext>
            </a:extLst>
          </p:cNvPr>
          <p:cNvSpPr/>
          <p:nvPr/>
        </p:nvSpPr>
        <p:spPr>
          <a:xfrm flipH="1">
            <a:off x="2693200" y="6576046"/>
            <a:ext cx="549402" cy="454831"/>
          </a:xfrm>
          <a:prstGeom prst="leftBrac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erdana" panose="020B0604030504040204" pitchFamily="34" charset="0"/>
              <a:ea typeface="Verdana" panose="020B0604030504040204" pitchFamily="34" charset="0"/>
            </a:endParaRPr>
          </a:p>
        </p:txBody>
      </p:sp>
      <p:cxnSp>
        <p:nvCxnSpPr>
          <p:cNvPr id="30" name="Straight Arrow Connector 29">
            <a:extLst>
              <a:ext uri="{FF2B5EF4-FFF2-40B4-BE49-F238E27FC236}">
                <a16:creationId xmlns:a16="http://schemas.microsoft.com/office/drawing/2014/main" id="{0361E2E1-9156-184A-A4DD-B52B574CA488}"/>
              </a:ext>
            </a:extLst>
          </p:cNvPr>
          <p:cNvCxnSpPr>
            <a:cxnSpLocks/>
          </p:cNvCxnSpPr>
          <p:nvPr/>
        </p:nvCxnSpPr>
        <p:spPr>
          <a:xfrm flipH="1" flipV="1">
            <a:off x="2253923" y="8483769"/>
            <a:ext cx="1093807" cy="32190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B350BB-0B19-49B5-A5D7-5AA8B9ED3EF1}"/>
              </a:ext>
            </a:extLst>
          </p:cNvPr>
          <p:cNvSpPr/>
          <p:nvPr/>
        </p:nvSpPr>
        <p:spPr>
          <a:xfrm>
            <a:off x="1084384" y="9632493"/>
            <a:ext cx="5928282" cy="200055"/>
          </a:xfrm>
          <a:prstGeom prst="rect">
            <a:avLst/>
          </a:prstGeom>
        </p:spPr>
        <p:txBody>
          <a:bodyPr wrap="square">
            <a:spAutoFit/>
          </a:bodyPr>
          <a:lstStyle/>
          <a:p>
            <a:pPr algn="ctr"/>
            <a:r>
              <a:rPr lang="en-US" sz="700" dirty="0">
                <a:latin typeface="Verdana" panose="020B0604030504040204" pitchFamily="34" charset="0"/>
                <a:ea typeface="Verdana" panose="020B0604030504040204" pitchFamily="34" charset="0"/>
              </a:rPr>
              <a:t>Cells Doc. </a:t>
            </a:r>
            <a:r>
              <a:rPr lang="en-US" sz="700" dirty="0" err="1">
                <a:latin typeface="Verdana" panose="020B0604030504040204" pitchFamily="34" charset="0"/>
                <a:ea typeface="Verdana" panose="020B0604030504040204" pitchFamily="34" charset="0"/>
              </a:rPr>
              <a:t>RNDr</a:t>
            </a:r>
            <a:r>
              <a:rPr lang="en-US" sz="700" dirty="0">
                <a:latin typeface="Verdana" panose="020B0604030504040204" pitchFamily="34" charset="0"/>
                <a:ea typeface="Verdana" panose="020B0604030504040204" pitchFamily="34" charset="0"/>
              </a:rPr>
              <a:t>. Josef </a:t>
            </a:r>
            <a:r>
              <a:rPr lang="en-US" sz="700" dirty="0" err="1">
                <a:latin typeface="Verdana" panose="020B0604030504040204" pitchFamily="34" charset="0"/>
                <a:ea typeface="Verdana" panose="020B0604030504040204" pitchFamily="34" charset="0"/>
              </a:rPr>
              <a:t>Reischig</a:t>
            </a:r>
            <a:r>
              <a:rPr lang="en-US" sz="700" dirty="0">
                <a:latin typeface="Verdana" panose="020B0604030504040204" pitchFamily="34" charset="0"/>
                <a:ea typeface="Verdana" panose="020B0604030504040204" pitchFamily="34" charset="0"/>
              </a:rPr>
              <a:t>, </a:t>
            </a:r>
            <a:r>
              <a:rPr lang="en-US" sz="700" dirty="0" err="1">
                <a:latin typeface="Verdana" panose="020B0604030504040204" pitchFamily="34" charset="0"/>
                <a:ea typeface="Verdana" panose="020B0604030504040204" pitchFamily="34" charset="0"/>
              </a:rPr>
              <a:t>CSc</a:t>
            </a:r>
            <a:r>
              <a:rPr lang="en-US" sz="700" dirty="0">
                <a:latin typeface="Verdana" panose="020B0604030504040204" pitchFamily="34" charset="0"/>
                <a:ea typeface="Verdana" panose="020B0604030504040204" pitchFamily="34" charset="0"/>
              </a:rPr>
              <a:t>. [CC BY-SA 3.0 (https://creativecommons.org/licenses/by-sa/3.0)]</a:t>
            </a:r>
          </a:p>
        </p:txBody>
      </p:sp>
      <p:sp>
        <p:nvSpPr>
          <p:cNvPr id="7" name="Text Placeholder 6">
            <a:extLst>
              <a:ext uri="{FF2B5EF4-FFF2-40B4-BE49-F238E27FC236}">
                <a16:creationId xmlns:a16="http://schemas.microsoft.com/office/drawing/2014/main" id="{92827239-4CF4-41FB-A4E6-E2B4EFA2F649}"/>
              </a:ext>
            </a:extLst>
          </p:cNvPr>
          <p:cNvSpPr>
            <a:spLocks noGrp="1"/>
          </p:cNvSpPr>
          <p:nvPr>
            <p:ph type="body" sz="quarter" idx="12"/>
          </p:nvPr>
        </p:nvSpPr>
        <p:spPr/>
        <p:txBody>
          <a:bodyPr/>
          <a:lstStyle/>
          <a:p>
            <a:r>
              <a:rPr lang="en-US" dirty="0"/>
              <a:t>Mitosis Teacher Answer Key</a:t>
            </a:r>
          </a:p>
        </p:txBody>
      </p:sp>
      <p:pic>
        <p:nvPicPr>
          <p:cNvPr id="16" name="Picture 15">
            <a:extLst>
              <a:ext uri="{FF2B5EF4-FFF2-40B4-BE49-F238E27FC236}">
                <a16:creationId xmlns:a16="http://schemas.microsoft.com/office/drawing/2014/main" id="{F6240EAB-3F53-482E-A005-9A8739A94920}"/>
              </a:ext>
            </a:extLst>
          </p:cNvPr>
          <p:cNvPicPr>
            <a:picLocks noChangeAspect="1"/>
          </p:cNvPicPr>
          <p:nvPr/>
        </p:nvPicPr>
        <p:blipFill>
          <a:blip r:embed="rId4"/>
          <a:stretch>
            <a:fillRect/>
          </a:stretch>
        </p:blipFill>
        <p:spPr>
          <a:xfrm>
            <a:off x="668956" y="4297317"/>
            <a:ext cx="2002223" cy="1281423"/>
          </a:xfrm>
          <a:prstGeom prst="rect">
            <a:avLst/>
          </a:prstGeom>
        </p:spPr>
      </p:pic>
      <p:cxnSp>
        <p:nvCxnSpPr>
          <p:cNvPr id="8" name="Straight Arrow Connector 7">
            <a:extLst>
              <a:ext uri="{FF2B5EF4-FFF2-40B4-BE49-F238E27FC236}">
                <a16:creationId xmlns:a16="http://schemas.microsoft.com/office/drawing/2014/main" id="{EBA70B24-A20D-0147-8067-25558CC6798F}"/>
              </a:ext>
            </a:extLst>
          </p:cNvPr>
          <p:cNvCxnSpPr>
            <a:cxnSpLocks/>
          </p:cNvCxnSpPr>
          <p:nvPr/>
        </p:nvCxnSpPr>
        <p:spPr>
          <a:xfrm flipH="1" flipV="1">
            <a:off x="1434504" y="4867579"/>
            <a:ext cx="1747608" cy="3170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71599"/>
      </p:ext>
    </p:extLst>
  </p:cSld>
  <p:clrMapOvr>
    <a:masterClrMapping/>
  </p:clrMapOvr>
</p:sld>
</file>

<file path=ppt/theme/theme1.xml><?xml version="1.0" encoding="utf-8"?>
<a:theme xmlns:a="http://schemas.openxmlformats.org/drawingml/2006/main" name="Kesler Science Layout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0D8CA38A-6434-9147-B9F5-F1C3316EDEAE}" vid="{E5A31D2F-D89B-2B40-AFEE-C893C2F915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EE1C901-473E-4174-B3FF-A957783BD571}"/>
</file>

<file path=customXml/itemProps2.xml><?xml version="1.0" encoding="utf-8"?>
<ds:datastoreItem xmlns:ds="http://schemas.openxmlformats.org/officeDocument/2006/customXml" ds:itemID="{C9677559-6BB0-4A5F-B29C-E9E0E9F68513}"/>
</file>

<file path=customXml/itemProps3.xml><?xml version="1.0" encoding="utf-8"?>
<ds:datastoreItem xmlns:ds="http://schemas.openxmlformats.org/officeDocument/2006/customXml" ds:itemID="{AAD5C718-C3F7-4113-B3F0-916406FE0CCB}"/>
</file>

<file path=docProps/app.xml><?xml version="1.0" encoding="utf-8"?>
<Properties xmlns="http://schemas.openxmlformats.org/officeDocument/2006/extended-properties" xmlns:vt="http://schemas.openxmlformats.org/officeDocument/2006/docPropsVTypes">
  <Template>Kesler Science Layouts</Template>
  <TotalTime>17325</TotalTime>
  <Words>3175</Words>
  <Application>Microsoft Office PowerPoint</Application>
  <PresentationFormat>Custom</PresentationFormat>
  <Paragraphs>517</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Kesler Science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Ali Stone</cp:lastModifiedBy>
  <cp:revision>214</cp:revision>
  <cp:lastPrinted>2018-04-24T03:44:23Z</cp:lastPrinted>
  <dcterms:created xsi:type="dcterms:W3CDTF">2019-01-26T02:57:54Z</dcterms:created>
  <dcterms:modified xsi:type="dcterms:W3CDTF">2020-01-13T19:44:38Z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3100.00000000000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